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68" r:id="rId4"/>
    <p:sldId id="272" r:id="rId5"/>
    <p:sldId id="264" r:id="rId6"/>
    <p:sldId id="257" r:id="rId7"/>
    <p:sldId id="265" r:id="rId8"/>
    <p:sldId id="266" r:id="rId9"/>
    <p:sldId id="267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63" r:id="rId18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D99"/>
    <a:srgbClr val="455AA8"/>
    <a:srgbClr val="EE2128"/>
    <a:srgbClr val="F1575E"/>
    <a:srgbClr val="F9BDBD"/>
    <a:srgbClr val="F04247"/>
    <a:srgbClr val="3494CE"/>
    <a:srgbClr val="9BDCF3"/>
    <a:srgbClr val="F47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222" y="102"/>
      </p:cViewPr>
      <p:guideLst>
        <p:guide orient="horz" pos="21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</a:p>
          <a:p>
            <a:pPr lvl="1">
              <a:defRPr/>
            </a:pPr>
            <a:r>
              <a:rPr lang="en-GB"/>
              <a:t>Второй уровень структуры</a:t>
            </a:r>
          </a:p>
          <a:p>
            <a:pPr lvl="2">
              <a:defRPr/>
            </a:pPr>
            <a:r>
              <a:rPr lang="en-GB"/>
              <a:t>Третий уровень структуры</a:t>
            </a:r>
          </a:p>
          <a:p>
            <a:pPr lvl="3">
              <a:defRPr/>
            </a:pPr>
            <a:r>
              <a:rPr lang="en-GB"/>
              <a:t>Четвёртый уровень структуры</a:t>
            </a:r>
          </a:p>
          <a:p>
            <a:pPr lvl="4">
              <a:defRPr/>
            </a:pPr>
            <a:r>
              <a:rPr lang="en-GB"/>
              <a:t>Пятый уровень структуры</a:t>
            </a:r>
          </a:p>
          <a:p>
            <a:pPr lvl="4">
              <a:defRPr/>
            </a:pPr>
            <a:r>
              <a:rPr lang="en-GB"/>
              <a:t>Шестой уровень структуры</a:t>
            </a:r>
          </a:p>
          <a:p>
            <a:pPr lvl="4">
              <a:defRPr/>
            </a:pPr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3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3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</a:p>
          <a:p>
            <a:pPr lvl="1">
              <a:defRPr/>
            </a:pPr>
            <a:r>
              <a:rPr lang="en-GB"/>
              <a:t>Second level</a:t>
            </a:r>
          </a:p>
          <a:p>
            <a:pPr lvl="2">
              <a:defRPr/>
            </a:pPr>
            <a:r>
              <a:rPr lang="en-GB"/>
              <a:t>Third level</a:t>
            </a:r>
          </a:p>
          <a:p>
            <a:pPr lvl="3">
              <a:defRPr/>
            </a:pPr>
            <a:r>
              <a:rPr lang="en-GB"/>
              <a:t>Fourth level</a:t>
            </a:r>
          </a:p>
          <a:p>
            <a:pPr lvl="4">
              <a:defRPr/>
            </a:pPr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58775" y="3356175"/>
            <a:ext cx="11833225" cy="441833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72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Субсидия «Лизинг»</a:t>
            </a: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2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Возмещение части затрат, связанных                                                                      с заключением договоров финансовой аренды (лизинга)</a:t>
            </a: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endParaRPr lang="ru-RU" sz="32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2024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6248827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                                                                       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Обязательства получателя субсидии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43660" y="1484630"/>
            <a:ext cx="9531985" cy="1080274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Увеличение выручки – не менее 2%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1362291" y="2780928"/>
            <a:ext cx="9531985" cy="1152128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Сохранение среднесписочной численности – 90% 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43660" y="4241800"/>
            <a:ext cx="9531985" cy="168461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</a:rPr>
              <a:t>Заработная плата - </a:t>
            </a:r>
            <a:r>
              <a:rPr lang="ru-RU" altLang="en-US" sz="2800" dirty="0">
                <a:solidFill>
                  <a:srgbClr val="243D99"/>
                </a:solidFill>
              </a:rPr>
              <a:t>не ниже МРОТ                                                в Ленинградской области</a:t>
            </a:r>
            <a:r>
              <a:rPr lang="ru-RU" altLang="en-US" sz="2800" b="1" dirty="0">
                <a:solidFill>
                  <a:srgbClr val="243D99"/>
                </a:solidFill>
              </a:rPr>
              <a:t>	</a:t>
            </a:r>
          </a:p>
          <a:p>
            <a:pPr algn="ctr"/>
            <a:r>
              <a:rPr lang="ru-RU" altLang="en-US" sz="2800" b="1" dirty="0">
                <a:solidFill>
                  <a:srgbClr val="243D99"/>
                </a:solidFill>
              </a:rPr>
              <a:t>в 2024 году - 20 125 рублей</a:t>
            </a:r>
            <a:endParaRPr lang="ru-RU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РАЗМЕР СУБСИДИИ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32105" y="1499235"/>
            <a:ext cx="11457305" cy="492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не может превышать величину выручки 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(за минусом НДС, акцизов) по итогам</a:t>
            </a:r>
            <a:r>
              <a:rPr lang="en-US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2023</a:t>
            </a: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года</a:t>
            </a: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endParaRPr lang="en-US" altLang="ru-RU" sz="2400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максимальный размер субсидии – 75% от затрат, 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но не более 1,5 млн рублей</a:t>
            </a: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endParaRPr lang="ru-RU" altLang="ru-RU" sz="24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коэффициент корректировки в соответствии </a:t>
            </a: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</a:rPr>
              <a:t>с динамикой </a:t>
            </a:r>
            <a:endParaRPr lang="ru-RU" altLang="ru-RU" sz="2400" b="1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результатов деятельности  в 2023 году по отношению к уровню 2022 года: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выручке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- по среднесписочной численности работников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уровню среднемесячной заработной платы</a:t>
            </a:r>
            <a:endParaRPr lang="ru-RU" altLang="ru-RU" sz="2400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СВЕДЕНИЯ О РЕЗУЛЬТАТАХ ДЕЯТЕЛЬНОСТИ</a:t>
            </a:r>
            <a:b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2800" cap="all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</a:t>
            </a:r>
            <a:r>
              <a:rPr lang="ru-RU" sz="2800" dirty="0">
                <a:solidFill>
                  <a:srgbClr val="243D99"/>
                </a:solidFill>
              </a:rPr>
              <a:t>приложение 2 к заявлению)</a:t>
            </a:r>
            <a:endParaRPr lang="ru-RU" sz="2800" b="1" cap="all" dirty="0">
              <a:solidFill>
                <a:srgbClr val="243D9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7538" y="1556791"/>
          <a:ext cx="10879063" cy="468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0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3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N п/п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Наименование увеличиваемого показателя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243D99"/>
                          </a:solidFill>
                          <a:effectLst/>
                        </a:rPr>
                        <a:t>Единицы значений</a:t>
                      </a:r>
                      <a:endParaRPr lang="ru-RU" sz="200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За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предшествующий отчетному году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43D99"/>
                          </a:solidFill>
                          <a:effectLst/>
                        </a:rPr>
                        <a:t>2022</a:t>
                      </a:r>
                      <a:endParaRPr lang="ru-RU" sz="2000" b="1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За отчетный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(год, предшествующий году подачи заявки)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r>
                        <a:rPr lang="ru-RU" sz="2000" b="1" dirty="0">
                          <a:solidFill>
                            <a:srgbClr val="243D99"/>
                          </a:solidFill>
                          <a:effectLst/>
                        </a:rPr>
                        <a:t>2023</a:t>
                      </a:r>
                      <a:endParaRPr lang="ru-RU" sz="2000" b="1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1.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Объем годовой выручки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 руб.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2.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Среднесписочная численность работников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ед.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3.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Величина среднемесячной заработной платы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17538" y="1148760"/>
            <a:ext cx="109486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ОБЪЕМ ВЫРУЧКИ </a:t>
            </a: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определяется</a:t>
            </a:r>
            <a:r>
              <a:rPr lang="ru-RU" sz="2400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в следующем порядке:   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                                          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-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юридические лица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(независимо от системы налогообложения) -                               на основании отчета о финансовых результатах годовой бухгалтерской (финансовой) отчетности  (форма по КНД 0710099), предоставленной в налоговые органы </a:t>
            </a: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ИП,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применяющие ОСНО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, - на основании отчета о финансовых результатах годовой бухгалтерской (финансовой) отчетности  (форма по КНД 0710099), предоставленной в налоговые органы</a:t>
            </a: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ИП,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применяющие УСН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, -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 основании данных в налоговой декларации                   по налогу, уплачиваемому в связи с применением УСН, предоставленной                           в ФНС за отчетный финансовый год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40445" y="1268760"/>
            <a:ext cx="1094867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ИП на патенте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- на основании строки «Итого  доходов» книги учета доходов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  за год, предшествующий году  предоставления субсидии</a:t>
            </a: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ИП на НПД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(налог на профессиональный доход) - на основании справки                       о состоянии расчетов (доходах) по налогу в приложении "Мой налог" или                     в веб-кабинете «Мой налог» на сайте www.npd.nalog.ru за год, предшествующий году предоставления субсидии.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</a:t>
            </a: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СРЕДНЕСПИСОЧНАЯ ЧИСЛЕННОСТЬ РАБОТНИКОВ (ССЧ) </a:t>
            </a: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рассчитывается                     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 основании сведений по ССЧ в годовом отчете по форме ЕФС-1                                      (до 2023 года по форме 4-ФСС). </a:t>
            </a: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endParaRPr lang="ru-RU" sz="24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52451" y="1079703"/>
            <a:ext cx="1094867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latin typeface="Calibri" panose="020F0502020204030204"/>
                <a:sym typeface="+mn-ea"/>
              </a:rPr>
              <a:t>СРЕДНЕМЕСЯЧНАЯ ЗАРАБОТНАЯ ПЛАТА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рассчитывается 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                                          на основании значений суммы выплат и иных вознаграждений, начисленных в пользу физических лиц (работников), и ССЧ согласно отчету по форме ЕФС-1 (до 2023 года по форме 4-ФСС)                                                                                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 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по формуле ЗП=ОВ/</a:t>
            </a:r>
            <a:r>
              <a:rPr lang="en-US" sz="2400" b="1" kern="100" dirty="0">
                <a:solidFill>
                  <a:srgbClr val="0033CC"/>
                </a:solidFill>
                <a:latin typeface="Calibri" panose="020F0502020204030204"/>
              </a:rPr>
              <a:t>M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/ССЧ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, где</a:t>
            </a: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ЗП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значение среднемесячной заработной платы;     </a:t>
            </a: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ОВ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 сумма выплат  за отчетный год согласно форме ЕФС-1 (до 2023 года 4-ФСС)</a:t>
            </a: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М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количество месяцев деятельности  получателя субсидии в отчетном </a:t>
            </a: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периоде: при регистрации соискателя в году предоставления субсидии </a:t>
            </a: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применяется количество полных месяцев с даты регистрации соискателя, для</a:t>
            </a: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остальных соискателей применяется значение «12»;</a:t>
            </a: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ССЧ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значение ССЧ получателя субсидии в отчетном году согласно годовому отчету по форме ЕФС-1 (до 2023 года 4-ФСС).</a:t>
            </a: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 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                                          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  <a:t>16</a:t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004945"/>
            <a:ext cx="12192000" cy="270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заявок и порядке предоставления субсидий </a:t>
            </a:r>
            <a:br>
              <a:rPr lang="ru-RU" sz="2800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small.lenobl.ru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  и   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2800" b="1" cap="none" spc="0" dirty="0">
              <a:solidFill>
                <a:srgbClr val="1081C5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5228590" cy="806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</a:p>
        </p:txBody>
      </p:sp>
      <p:sp>
        <p:nvSpPr>
          <p:cNvPr id="3" name="TextBox 3"/>
          <p:cNvSpPr txBox="1"/>
          <p:nvPr/>
        </p:nvSpPr>
        <p:spPr bwMode="auto">
          <a:xfrm>
            <a:off x="407368" y="1499235"/>
            <a:ext cx="10009112" cy="3276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en-US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в 2024 году выделено </a:t>
            </a:r>
            <a:r>
              <a:rPr 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45 000 000 рублей</a:t>
            </a:r>
            <a:endParaRPr lang="ru-RU" sz="3200" b="1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*возмещается </a:t>
            </a:r>
            <a:r>
              <a:rPr 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не более 75% затрат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*максимальная сумма субсидии - </a:t>
            </a: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1 500 000 рублей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*минимальная сумма затрат -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250 000 рублей</a:t>
            </a:r>
            <a:endParaRPr lang="ru-RU" altLang="ru-RU" sz="2800" b="1" kern="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ПОЛУЧАТЕЛЕЙ СУБСИДИИ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160138"/>
            <a:ext cx="10514013" cy="4349750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субсидии на дату подачи заявки требованиям, установленным Порядком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субсидии категориям, предусмотренным Порядком (п. 2.6)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затрат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                                        (п. 2 Приложения 5 к </a:t>
            </a:r>
            <a:r>
              <a:rPr lang="ru-RU" sz="2400" kern="10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Порядку (Дополнительные условия по лизингу)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450689" y="5157192"/>
            <a:ext cx="9289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Отбор победителей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-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в соответствии с очередностью поступления заявок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при соблюдении данных требований</a:t>
            </a:r>
            <a:endParaRPr lang="ru-RU" sz="20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94078" y="2429828"/>
            <a:ext cx="8465185" cy="954107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94078" y="4668661"/>
            <a:ext cx="8458200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885108" y="3518888"/>
            <a:ext cx="8458200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</a:p>
          <a:p>
            <a:pPr algn="ctr"/>
            <a:r>
              <a:rPr lang="ru-RU" altLang="en-US" sz="2800" b="1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23570" y="1412875"/>
            <a:ext cx="10791825" cy="521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субъектом МСП (включен в Единый реестр МСП </a:t>
            </a:r>
            <a:r>
              <a:rPr lang="en-US" sz="2400" kern="100" spc="-7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в Ленинградской области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осуществляет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производство/реализацию подакцизных товаров и(или) добычу полезных ископаемых (выписка ЕГРЮЛ/ЕГРИП)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д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опустимая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задолженность по налогам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превышает 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30 000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рублей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возврату в бюджет субсидий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полученным мерам поддержки (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основной ОКВЭД не должен быть -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раздел G (кроме 45), K, L, M (кроме 71 и 75), N (кроме 79), O, S (кроме 95 и 96), T, U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среднесписочная численность 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за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2023 год </a:t>
            </a:r>
            <a:r>
              <a:rPr lang="en-US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&gt;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1 единицы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Порядка предоставления субсидий</a:t>
            </a:r>
            <a:endParaRPr lang="ru-RU" altLang="ru-RU" sz="2400" kern="100" spc="-7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ВОЗМЕЩАЮТСЯ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затратЫ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43660" y="1484630"/>
            <a:ext cx="9531985" cy="84010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только в части</a:t>
            </a:r>
          </a:p>
          <a:p>
            <a:pPr algn="ctr"/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дохода лизингодателя </a:t>
            </a:r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(исключая аванс)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1343660" y="2540000"/>
            <a:ext cx="9531985" cy="84010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>
              <a:buClrTx/>
              <a:buSzTx/>
              <a:buFontTx/>
            </a:pPr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лизинговые платежи </a:t>
            </a:r>
          </a:p>
          <a:p>
            <a:pPr algn="ctr">
              <a:buClrTx/>
              <a:buSzTx/>
              <a:buFontTx/>
            </a:pPr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2023-2024 годов</a:t>
            </a:r>
            <a:endParaRPr lang="ru-RU" alt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04247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43660" y="3594735"/>
            <a:ext cx="9531985" cy="84010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по 1 договору</a:t>
            </a:r>
          </a:p>
          <a:p>
            <a:pPr algn="ctr"/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лизинга/</a:t>
            </a:r>
            <a:r>
              <a:rPr lang="ru-RU" altLang="en-US" sz="2800" b="1" dirty="0" err="1">
                <a:solidFill>
                  <a:srgbClr val="F04247"/>
                </a:solidFill>
                <a:latin typeface="+mn-lt"/>
                <a:sym typeface="+mn-ea"/>
              </a:rPr>
              <a:t>сублизинга</a:t>
            </a:r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 </a:t>
            </a:r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с российской организацией 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43660" y="4624705"/>
            <a:ext cx="9531985" cy="84010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амортизационная группа </a:t>
            </a:r>
            <a:r>
              <a:rPr lang="ru-RU" altLang="en-US" sz="2800" dirty="0">
                <a:solidFill>
                  <a:srgbClr val="243D99"/>
                </a:solidFill>
                <a:latin typeface="+mn-lt"/>
              </a:rPr>
              <a:t>предмета лизинга</a:t>
            </a:r>
          </a:p>
          <a:p>
            <a:pPr algn="ctr"/>
            <a:r>
              <a:rPr lang="ru-RU" altLang="en-US" sz="2800" b="1" dirty="0">
                <a:solidFill>
                  <a:srgbClr val="F04247"/>
                </a:solidFill>
                <a:latin typeface="+mn-lt"/>
              </a:rPr>
              <a:t>2-я и выше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3352" y="5559762"/>
            <a:ext cx="616521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2000" dirty="0">
                <a:latin typeface="+mn-lt"/>
              </a:rPr>
              <a:t>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Постановление Правительства РФ от 01.01.2002 № 1 </a:t>
            </a:r>
          </a:p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«О классификации основных средств, включаемых</a:t>
            </a:r>
          </a:p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в амортизационные группы»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предмет лизинга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32105" y="1499235"/>
            <a:ext cx="1145730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оборудование, устройства, механизмы </a:t>
            </a:r>
            <a:endParaRPr lang="ru-RU" altLang="ru-RU" sz="2800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транспортные средств</a:t>
            </a:r>
            <a:r>
              <a:rPr lang="ru-RU" altLang="ru-RU" sz="2800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а (кроме легковых автомобилей)</a:t>
            </a:r>
          </a:p>
          <a:p>
            <a:pPr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станки, аппараты, агрегаты, машины </a:t>
            </a:r>
            <a:r>
              <a:rPr lang="ru-RU" altLang="ru-RU" sz="28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(кроме предназначенных для оптовой                                          и розничной торговли)</a:t>
            </a:r>
          </a:p>
          <a:p>
            <a:pPr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нестационарные торговые объекты</a:t>
            </a:r>
            <a:r>
              <a:rPr lang="ru-RU" altLang="ru-RU" sz="2800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(временные сооружения                                                            или временные конструкции)</a:t>
            </a:r>
            <a:endParaRPr lang="ru-RU" altLang="ru-RU" sz="2800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универсальные мобильные платформы</a:t>
            </a:r>
            <a:r>
              <a:rPr lang="ru-RU" altLang="ru-RU" sz="2800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(мобильная служба быта, мобильный </a:t>
            </a:r>
            <a:r>
              <a:rPr lang="ru-RU" altLang="ru-RU" sz="2800" kern="100" spc="-100" dirty="0" err="1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шиномонтаж</a:t>
            </a:r>
            <a:r>
              <a:rPr lang="ru-RU" altLang="ru-RU" sz="2800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, мобильный пункт быстрого питания и т.п.)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altLang="ru-RU" sz="28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800" b="1" kern="100" spc="-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ПРЕДМЕТ ЛИЗИНГА ДОЛЖЕН БЫТЬ НОВЫМ!</a:t>
            </a:r>
            <a:endParaRPr lang="ru-RU" altLang="ru-RU" sz="2800" b="1" kern="100" spc="-100" dirty="0">
              <a:solidFill>
                <a:srgbClr val="FF0000"/>
              </a:solidFill>
              <a:uFillTx/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комплект документов</a:t>
            </a:r>
          </a:p>
        </p:txBody>
      </p:sp>
      <p:sp>
        <p:nvSpPr>
          <p:cNvPr id="5" name="Pentagon 4"/>
          <p:cNvSpPr/>
          <p:nvPr/>
        </p:nvSpPr>
        <p:spPr>
          <a:xfrm>
            <a:off x="1235710" y="5795170"/>
            <a:ext cx="9720000" cy="864954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spc="-100" dirty="0">
                <a:solidFill>
                  <a:schemeClr val="accent3"/>
                </a:solidFill>
                <a:uFillTx/>
              </a:rPr>
              <a:t>Копия техпаспорта на предмет лизинга, </a:t>
            </a:r>
            <a:r>
              <a:rPr lang="ru-RU" altLang="en-US" sz="2400" spc="-100" dirty="0">
                <a:solidFill>
                  <a:schemeClr val="accent3"/>
                </a:solidFill>
                <a:uFillTx/>
              </a:rPr>
              <a:t>в том числе фото </a:t>
            </a:r>
            <a:r>
              <a:rPr lang="ru-RU" altLang="en-US" sz="2400" spc="-100" dirty="0" err="1">
                <a:solidFill>
                  <a:schemeClr val="accent3"/>
                </a:solidFill>
                <a:uFillTx/>
              </a:rPr>
              <a:t>шильды</a:t>
            </a:r>
          </a:p>
          <a:p>
            <a:pPr algn="ctr" eaLnBrk="1" fontAlgn="ctr" latinLnBrk="0" hangingPunct="1"/>
            <a:r>
              <a:rPr lang="ru-RU" altLang="en-US" sz="2400" spc="-100" dirty="0">
                <a:solidFill>
                  <a:schemeClr val="accent3"/>
                </a:solidFill>
                <a:uFillTx/>
              </a:rPr>
              <a:t>(VIN номера) с заводским идентификационным номером (при  наличии)</a:t>
            </a:r>
          </a:p>
        </p:txBody>
      </p:sp>
      <p:sp>
        <p:nvSpPr>
          <p:cNvPr id="15" name="Pentagon 14"/>
          <p:cNvSpPr/>
          <p:nvPr/>
        </p:nvSpPr>
        <p:spPr>
          <a:xfrm>
            <a:off x="1235710" y="1142805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/>
              <a:t>Заявление</a:t>
            </a:r>
            <a:r>
              <a:rPr lang="ru-RU" altLang="en-US" sz="2400" dirty="0"/>
              <a:t> по форме (формируется в системе)</a:t>
            </a:r>
          </a:p>
        </p:txBody>
      </p:sp>
      <p:sp>
        <p:nvSpPr>
          <p:cNvPr id="16" name="Pentagon 15"/>
          <p:cNvSpPr/>
          <p:nvPr/>
        </p:nvSpPr>
        <p:spPr>
          <a:xfrm>
            <a:off x="1237424" y="3020396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Копии документов, </a:t>
            </a:r>
            <a:r>
              <a:rPr lang="ru-RU" altLang="en-US" sz="2400" dirty="0">
                <a:sym typeface="+mn-ea"/>
              </a:rPr>
              <a:t>подтверждающих передачу предмета лизинга </a:t>
            </a:r>
            <a:endParaRPr lang="ru-RU" altLang="en-US" sz="2400" dirty="0"/>
          </a:p>
        </p:txBody>
      </p:sp>
      <p:sp>
        <p:nvSpPr>
          <p:cNvPr id="17" name="Pentagon 16"/>
          <p:cNvSpPr/>
          <p:nvPr/>
        </p:nvSpPr>
        <p:spPr>
          <a:xfrm>
            <a:off x="1235710" y="3959170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Копии платежных поручений</a:t>
            </a:r>
            <a:r>
              <a:rPr lang="ru-RU" altLang="en-US" sz="2400" dirty="0">
                <a:sym typeface="+mn-ea"/>
              </a:rPr>
              <a:t> по договору лизинга/</a:t>
            </a:r>
            <a:r>
              <a:rPr lang="ru-RU" altLang="en-US" sz="2400" dirty="0" err="1">
                <a:sym typeface="+mn-ea"/>
              </a:rPr>
              <a:t>сублизинга</a:t>
            </a:r>
            <a:endParaRPr lang="ru-RU" altLang="en-US" sz="2400" dirty="0"/>
          </a:p>
        </p:txBody>
      </p:sp>
      <p:sp>
        <p:nvSpPr>
          <p:cNvPr id="18" name="Pentagon 17"/>
          <p:cNvSpPr/>
          <p:nvPr/>
        </p:nvSpPr>
        <p:spPr>
          <a:xfrm>
            <a:off x="1236759" y="4877170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olidFill>
                  <a:srgbClr val="FF0000"/>
                </a:solidFill>
              </a:rPr>
              <a:t>Справка лизингодателя об уплате лизинговых платежей по договору (приложение 2 к Порядку)</a:t>
            </a:r>
          </a:p>
        </p:txBody>
      </p:sp>
      <p:sp>
        <p:nvSpPr>
          <p:cNvPr id="2" name="Pentagon 14"/>
          <p:cNvSpPr/>
          <p:nvPr/>
        </p:nvSpPr>
        <p:spPr bwMode="auto">
          <a:xfrm>
            <a:off x="1235710" y="2090217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Копия 1 договора</a:t>
            </a:r>
            <a:r>
              <a:rPr lang="ru-RU" altLang="en-US" sz="2400" dirty="0">
                <a:sym typeface="+mn-ea"/>
              </a:rPr>
              <a:t> лизинга/</a:t>
            </a:r>
            <a:r>
              <a:rPr lang="ru-RU" altLang="en-US" sz="2400" dirty="0" err="1">
                <a:sym typeface="+mn-ea"/>
              </a:rPr>
              <a:t>сублизинга</a:t>
            </a:r>
            <a:endParaRPr lang="ru-RU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2062103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за своевременность их представления несет соискатель!</a:t>
            </a:r>
            <a:endParaRPr lang="ru-RU" altLang="en-US" sz="32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438" y="3931633"/>
            <a:ext cx="105689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К возмещению принимаются затраты,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произведенные только в безналичном порядке,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с расчетных счетов субъекта МСП, открытых для ведения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предпринимательской деятельности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1098</Words>
  <Application>Microsoft Office PowerPoint</Application>
  <PresentationFormat>Широкоэкранный</PresentationFormat>
  <Paragraphs>148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Panton SemiBold</vt:lpstr>
      <vt:lpstr>Segoe UI</vt:lpstr>
      <vt:lpstr>Times New Roman</vt:lpstr>
      <vt:lpstr>Wingdings</vt:lpstr>
      <vt:lpstr>Тема Office</vt:lpstr>
      <vt:lpstr>Тема Office</vt:lpstr>
      <vt:lpstr>Презентация PowerPoint</vt:lpstr>
      <vt:lpstr>ОБЩАЯ ИНФОРМАЦИЯ</vt:lpstr>
      <vt:lpstr>УСЛОВИЯ ОТБОРА  ПОЛУЧАТЕЛЕЙ СУБСИДИИ</vt:lpstr>
      <vt:lpstr>ПОДАЧА ЗАЯВКИ</vt:lpstr>
      <vt:lpstr>ТРЕБОВАНИЯ К СОИСКАТЕЛЮ</vt:lpstr>
      <vt:lpstr>ВОЗМЕЩАЮТСЯ затратЫ</vt:lpstr>
      <vt:lpstr>предмет лизинга</vt:lpstr>
      <vt:lpstr>комплект документов</vt:lpstr>
      <vt:lpstr> ОТВЕТСТВЕННОСТЬ ПРЕДПРИНИМАТЕЛЯ </vt:lpstr>
      <vt:lpstr>Обязательства получателя субсидии</vt:lpstr>
      <vt:lpstr>РАЗМЕР СУБСИДИИ</vt:lpstr>
      <vt:lpstr>СВЕДЕНИЯ О РЕЗУЛЬТАТАХ ДЕЯТЕЛЬНОСТИ (приложение 2 к заявлению)</vt:lpstr>
      <vt:lpstr>ИНФОРМАЦИЯ В ПОМОЩЬ СОИСКАТЕЛЯМ</vt:lpstr>
      <vt:lpstr>ИНФОРМАЦИЯ В ПОМОЩЬ СОИСКАТЕЛЯМ</vt:lpstr>
      <vt:lpstr>ИНФОРМАЦИЯ В ПОМОЩЬ СОИСКАТЕЛЯМ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User</cp:lastModifiedBy>
  <cp:revision>385</cp:revision>
  <dcterms:created xsi:type="dcterms:W3CDTF">2022-07-23T06:53:00Z</dcterms:created>
  <dcterms:modified xsi:type="dcterms:W3CDTF">2024-04-03T09:28:51Z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F408CCC5A4234DEAA124CFD53F4EE9E7</vt:lpwstr>
  </property>
  <property fmtid="{D5CDD505-2E9C-101B-9397-08002B2CF9AE}" pid="7" name="KSOProductBuildVer">
    <vt:lpwstr>1033-12.2.0.13472</vt:lpwstr>
  </property>
</Properties>
</file>