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8"/>
  </p:notes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70" r:id="rId13"/>
    <p:sldId id="277" r:id="rId14"/>
    <p:sldId id="271" r:id="rId15"/>
    <p:sldId id="273" r:id="rId16"/>
    <p:sldId id="274" r:id="rId17"/>
    <p:sldId id="275" r:id="rId19"/>
    <p:sldId id="276" r:id="rId20"/>
    <p:sldId id="278" r:id="rId21"/>
    <p:sldId id="263" r:id="rId22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CE"/>
    <a:srgbClr val="F1575E"/>
    <a:srgbClr val="455AA8"/>
    <a:srgbClr val="243D99"/>
    <a:srgbClr val="9BDCF3"/>
    <a:srgbClr val="EE2128"/>
    <a:srgbClr val="F9BDBD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-30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1341" y="2629580"/>
            <a:ext cx="11833225" cy="373429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«Модернизация»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Финансовое обеспечение затрат,                                                     связанных с приобретением оборудования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5301451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Результат предоставления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F1575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chemeClr val="bg1"/>
                </a:solidFill>
                <a:sym typeface="+mn-ea"/>
              </a:rPr>
              <a:t>Увеличение выручки – не менее 2%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  <a:endParaRPr lang="ru-RU" altLang="en-US" sz="2800" b="1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2024 году - 20 125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1944" y="1484629"/>
            <a:ext cx="9531985" cy="1898333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sz="2800" dirty="0" err="1">
                <a:solidFill>
                  <a:srgbClr val="FF0000"/>
                </a:solidFill>
                <a:latin typeface="+mn-lt"/>
              </a:rPr>
              <a:t>Непредоставление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 оборудования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  <a:p>
            <a:pPr algn="ctr">
              <a:buClrTx/>
              <a:buSzTx/>
              <a:buFontTx/>
            </a:pPr>
            <a:r>
              <a:rPr lang="ru-RU" sz="2800" dirty="0">
                <a:solidFill>
                  <a:srgbClr val="243D99"/>
                </a:solidFill>
                <a:latin typeface="+mn-lt"/>
              </a:rPr>
              <a:t>в аренду, лизинг, безвозмездное пользование                  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в течение 3 лет </a:t>
            </a:r>
            <a:r>
              <a:rPr lang="ru-RU" sz="2800" dirty="0">
                <a:solidFill>
                  <a:srgbClr val="243D99"/>
                </a:solidFill>
                <a:latin typeface="+mn-lt"/>
              </a:rPr>
              <a:t>после предоставления субсидии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29605" y="3573016"/>
            <a:ext cx="9531985" cy="2088232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+mn-lt"/>
              </a:rPr>
              <a:t>Оборудование в собственности </a:t>
            </a:r>
            <a:r>
              <a:rPr lang="ru-RU" sz="2800" dirty="0">
                <a:solidFill>
                  <a:srgbClr val="243D99"/>
                </a:solidFill>
                <a:latin typeface="+mn-lt"/>
              </a:rPr>
              <a:t>-                            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не менее 36 месяцев </a:t>
            </a:r>
            <a:r>
              <a:rPr lang="ru-RU" sz="2800" dirty="0">
                <a:solidFill>
                  <a:srgbClr val="243D99"/>
                </a:solidFill>
                <a:latin typeface="+mn-lt"/>
              </a:rPr>
              <a:t>с момента заключения договора                           о предоставлении субсидии</a:t>
            </a:r>
            <a:endParaRPr lang="ru-RU" sz="2800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7157" y="1268760"/>
            <a:ext cx="1145730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800" b="1" kern="100" spc="-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8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максимальный размер </a:t>
            </a:r>
            <a:r>
              <a:rPr lang="ru-RU" altLang="ru-RU" sz="2400" b="1" kern="100" spc="-100" dirty="0">
                <a:solidFill>
                  <a:srgbClr val="F1575E"/>
                </a:solidFill>
                <a:latin typeface="Calibri" panose="020F0502020204030204"/>
              </a:rPr>
              <a:t>субсидии ֪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– 75% от затрат, 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5 млн рублей, </a:t>
            </a:r>
            <a:r>
              <a:rPr lang="ru-RU" altLang="ru-RU" sz="2400" b="1" kern="100" spc="-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софинанс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– 25%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</a:t>
            </a: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F1575E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F1575E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B05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altLang="ru-RU" sz="2400" kern="100" spc="-100" dirty="0">
              <a:solidFill>
                <a:srgbClr val="00B05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4000" dirty="0">
                <a:solidFill>
                  <a:srgbClr val="243D99"/>
                </a:solidFill>
              </a:rPr>
              <a:t>приложение к заявлению)</a:t>
            </a:r>
            <a:endParaRPr lang="ru-RU" sz="40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(до 2023 года по форме 4-ФСС).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рассчитывается  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1052736"/>
            <a:ext cx="11457305" cy="756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ежеквартальный</a:t>
            </a:r>
            <a:r>
              <a:rPr lang="ru-RU" sz="28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 </a:t>
            </a: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отчет о расходах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 приложением подтверждающих документов -                           не позднее 15 числа месяца, следующего за отчетным кварталом</a:t>
            </a:r>
            <a:endParaRPr 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indent="342900"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000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копия одного договора 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приобретение оборудования, включая монтаж</a:t>
            </a:r>
            <a:endParaRPr lang="ru-RU" sz="20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indent="342900"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000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копии документов, подтверждающих прием 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передачу оборудования получателю субсидии;</a:t>
            </a:r>
            <a:endParaRPr lang="ru-RU" sz="20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indent="342900"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000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копия технического паспорта 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иного документа на оборудование, в том числе </a:t>
            </a:r>
            <a:r>
              <a:rPr lang="ru-RU" sz="20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фото </a:t>
            </a:r>
            <a:r>
              <a:rPr lang="ru-RU" sz="2000" kern="100" spc="-100" dirty="0" err="1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шильды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содержащие заводской идентификационный номер оборудования;</a:t>
            </a:r>
            <a:endParaRPr lang="ru-RU" sz="20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indent="342900"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000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копии платежных документов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подтверждающих расходы</a:t>
            </a:r>
            <a:endParaRPr lang="ru-RU" sz="20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ежеквартальный отчет о достижении результатов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предоставления субсидии</a:t>
            </a:r>
            <a:endParaRPr 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ежемесячный</a:t>
            </a:r>
            <a:r>
              <a:rPr lang="ru-RU" sz="28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 </a:t>
            </a: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отчет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субсидии - не позднее 10 рабочего дня, следующего за отчетным месяцем</a:t>
            </a:r>
            <a:endParaRPr 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! Отчеты предоставляются по формам, </a:t>
            </a:r>
            <a:endParaRPr lang="ru-RU" sz="2400" b="1" kern="100" spc="-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установленным Соглашением </a:t>
            </a:r>
            <a:endParaRPr lang="ru-RU" sz="2400" b="1" kern="100" spc="-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152900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75045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-96688" y="969079"/>
            <a:ext cx="11305256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Финансовое обеспечение части затрат, связанных                                         с приобретением оборудования, включая затраты на монтаж</a:t>
            </a:r>
            <a:endParaRPr lang="ru-RU" sz="28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5 000 000 рублей</a:t>
            </a:r>
            <a:endParaRPr lang="ru-RU" sz="3200" b="1" kern="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  <a:endParaRPr lang="ru-RU" sz="32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–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5 000 000 рублей</a:t>
            </a:r>
            <a:endParaRPr lang="ru-RU" altLang="ru-RU" sz="3200" b="1" kern="100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altLang="ru-RU" sz="2800" b="1" kern="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софинанс</a:t>
            </a:r>
            <a:r>
              <a:rPr lang="ru-RU" alt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– </a:t>
            </a:r>
            <a:r>
              <a:rPr lang="ru-RU" alt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25%</a:t>
            </a:r>
            <a:r>
              <a:rPr lang="ru-RU" alt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от стоимости оборудования</a:t>
            </a:r>
            <a:endParaRPr lang="ru-RU" altLang="ru-RU" sz="28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250 000 рублей</a:t>
            </a:r>
            <a:endParaRPr lang="ru-RU" altLang="ru-RU" sz="2800" b="1" kern="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1-2  Приложения 3)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1191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79730" y="980440"/>
            <a:ext cx="11245850" cy="55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 МСП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ООО, участниками общества являются только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общероссийские общественные объединения инвалидов или их отделения, сведения о которых внесены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Единый реестр МСП – </a:t>
            </a:r>
            <a:r>
              <a:rPr lang="en-US" sz="2400" kern="100" spc="-3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  <a:endParaRPr lang="ru-RU" sz="2400" kern="100" spc="-3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дополнительный </a:t>
            </a:r>
            <a:r>
              <a:rPr lang="ru-RU" sz="2400" b="1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ОКВЭД –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производство тов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аров</a:t>
            </a:r>
            <a:endParaRPr lang="ru-RU" sz="2400" kern="100" spc="-3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 2023 год </a:t>
            </a:r>
            <a:r>
              <a:rPr lang="en-US" sz="2400" kern="100" spc="-3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&gt;</a:t>
            </a:r>
            <a:r>
              <a:rPr lang="ru-RU" sz="2400" kern="100" spc="-3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 1 единицы</a:t>
            </a:r>
            <a:endParaRPr lang="ru-RU" sz="2400" kern="100" spc="-3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3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193223" y="1052736"/>
            <a:ext cx="9531985" cy="131064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dirty="0">
                <a:solidFill>
                  <a:srgbClr val="243D99"/>
                </a:solidFill>
                <a:latin typeface="+mn-lt"/>
                <a:sym typeface="+mn-ea"/>
              </a:rPr>
              <a:t>связанные с приобретением оборудования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в целях создания, развития или модернизации производства товаров</a:t>
            </a:r>
            <a:r>
              <a:rPr lang="ru-RU" altLang="en-US" sz="2400" dirty="0">
                <a:solidFill>
                  <a:srgbClr val="243D99"/>
                </a:solidFill>
                <a:latin typeface="+mn-lt"/>
                <a:sym typeface="+mn-ea"/>
              </a:rPr>
              <a:t>, включая монтаж</a:t>
            </a:r>
            <a:endParaRPr lang="ru-RU" altLang="en-US" sz="2400" b="1" dirty="0">
              <a:solidFill>
                <a:srgbClr val="F04247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214122" y="2488320"/>
            <a:ext cx="9531985" cy="324036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sz="2800" b="1" dirty="0">
                <a:solidFill>
                  <a:srgbClr val="243D99"/>
                </a:solidFill>
                <a:latin typeface="+mn-lt"/>
              </a:rPr>
              <a:t>Оборудование:</a:t>
            </a:r>
            <a:endParaRPr lang="ru-RU" sz="2800" b="1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устройства, механизмы, станки, приборы, аппараты, агрегаты, установки, машины </a:t>
            </a: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технологическая оснастка к оборудованию </a:t>
            </a: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пресс-формы </a:t>
            </a: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самоходные машины </a:t>
            </a: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другие виды техники</a:t>
            </a:r>
            <a:endParaRPr lang="ru-RU" altLang="en-US" sz="24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728680"/>
            <a:ext cx="868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Затраты должны быть осуществлены получателем субсидии 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в течение 6 месяцев с даты получения субсидии, но не позднее 25 декабря! 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оборудованию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использоваться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производственном процессе </a:t>
            </a: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быть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новым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ранее не бывшим в использовании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быть приобретено у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производителя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либо у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дилера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</a:t>
            </a: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kern="100" spc="-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субдилера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или дистрибьютора</a:t>
            </a: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Амортизационная группа Классификации </a:t>
            </a: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основных средств – </a:t>
            </a:r>
            <a:r>
              <a:rPr 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2-я и выше</a:t>
            </a:r>
            <a:endParaRPr 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5315645"/>
            <a:ext cx="71545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!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243D99"/>
                </a:solidFill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</a:endParaRPr>
          </a:p>
          <a:p>
            <a:r>
              <a:rPr lang="ru-RU" sz="2000" b="1" dirty="0">
                <a:solidFill>
                  <a:srgbClr val="243D99"/>
                </a:solidFill>
              </a:rPr>
              <a:t>«О классификации основных средств, включаемых </a:t>
            </a:r>
            <a:endParaRPr lang="ru-RU" sz="2000" b="1" dirty="0">
              <a:solidFill>
                <a:srgbClr val="243D99"/>
              </a:solidFill>
            </a:endParaRPr>
          </a:p>
          <a:p>
            <a:r>
              <a:rPr lang="ru-RU" sz="2000" b="1" dirty="0">
                <a:solidFill>
                  <a:srgbClr val="243D99"/>
                </a:solidFill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21085" y="-32544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документы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57269" y="1124744"/>
            <a:ext cx="9720000" cy="1008112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260290" y="3789040"/>
            <a:ext cx="9720000" cy="1324149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коммерческого предложения                                                                                      </a:t>
            </a:r>
            <a:r>
              <a:rPr lang="ru-RU" altLang="en-US" sz="2400" dirty="0">
                <a:sym typeface="+mn-ea"/>
              </a:rPr>
              <a:t>на поставку оборудования (с указанием стоимости)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260290" y="5229200"/>
            <a:ext cx="9720000" cy="1368062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Гарантийное письмо</a:t>
            </a:r>
            <a:r>
              <a:rPr lang="ru-RU" sz="2400" dirty="0"/>
              <a:t>, </a:t>
            </a:r>
            <a:endParaRPr lang="ru-RU" sz="2400" dirty="0"/>
          </a:p>
          <a:p>
            <a:pPr algn="ctr" eaLnBrk="1" fontAlgn="ctr" latinLnBrk="0" hangingPunct="1"/>
            <a:r>
              <a:rPr lang="ru-RU" sz="2400" dirty="0"/>
              <a:t>подтверждающее наличие </a:t>
            </a:r>
            <a:r>
              <a:rPr lang="ru-RU" sz="2400" dirty="0" err="1"/>
              <a:t>софинансирования</a:t>
            </a:r>
            <a:r>
              <a:rPr lang="ru-RU" sz="2400" dirty="0"/>
              <a:t> 25% от суммы затрат </a:t>
            </a:r>
            <a:endParaRPr lang="ru-RU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67780" y="2276872"/>
            <a:ext cx="9720000" cy="1401362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Пояснительная записка </a:t>
            </a:r>
            <a:endParaRPr lang="ru-RU" altLang="en-US" sz="2400" b="1" dirty="0"/>
          </a:p>
          <a:p>
            <a:pPr algn="ctr" eaLnBrk="1" fontAlgn="ctr" latinLnBrk="0" hangingPunct="1"/>
            <a:r>
              <a:rPr lang="ru-RU" sz="2400" dirty="0"/>
              <a:t>по оборудованию, планируемому к приобретению  (наименование, комплектность, для какого технологического  процесса)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473" y="3931633"/>
            <a:ext cx="10544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55AA8"/>
                </a:solidFill>
                <a:latin typeface="+mn-lt"/>
              </a:rPr>
              <a:t>При финансовом обеспечении затраты должны осуществляться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в безналичном порядке с расчетных счетов субъекта МСП,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открытых для ведения предпринимательской деятельности,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или с лицевых счетов в казначействе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(при казначейском сопровождении)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8610</Words>
  <Application>WPS Presentation</Application>
  <PresentationFormat>Широкоэкранный</PresentationFormat>
  <Paragraphs>244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затратЫ</vt:lpstr>
      <vt:lpstr>требования к оборудованию</vt:lpstr>
      <vt:lpstr>документы</vt:lpstr>
      <vt:lpstr> ОТВЕТСТВЕННОСТЬ ПРЕДПРИНИМАТЕЛЯ </vt:lpstr>
      <vt:lpstr>Результат предоставления субсидии</vt:lpstr>
      <vt:lpstr>Обязательства получателя</vt:lpstr>
      <vt:lpstr>РАЗМЕР СУБСИДИИ</vt:lpstr>
      <vt:lpstr>СВЕДЕНИЯ О РЕЗУЛЬТАТАХ ДЕЯТЕЛЬНОСТИ (приложение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оТЧЕТНОСТЬ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399</cp:revision>
  <dcterms:created xsi:type="dcterms:W3CDTF">2022-07-23T06:53:00Z</dcterms:created>
  <dcterms:modified xsi:type="dcterms:W3CDTF">2024-03-25T06:37:56Z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B5A9F8DD5F3B41B391CA20A72B5B8838</vt:lpwstr>
  </property>
  <property fmtid="{D5CDD505-2E9C-101B-9397-08002B2CF9AE}" pid="7" name="KSOProductBuildVer">
    <vt:lpwstr>1033-12.2.0.13472</vt:lpwstr>
  </property>
</Properties>
</file>