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9" r:id="rId2"/>
    <p:sldId id="275" r:id="rId3"/>
    <p:sldId id="322" r:id="rId4"/>
    <p:sldId id="319" r:id="rId5"/>
    <p:sldId id="317" r:id="rId6"/>
    <p:sldId id="323" r:id="rId7"/>
    <p:sldId id="313" r:id="rId8"/>
    <p:sldId id="308" r:id="rId9"/>
    <p:sldId id="321" r:id="rId10"/>
    <p:sldId id="307" r:id="rId11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F85"/>
    <a:srgbClr val="FF6464"/>
    <a:srgbClr val="006EF3"/>
    <a:srgbClr val="B7EBD7"/>
    <a:srgbClr val="BDF5C8"/>
    <a:srgbClr val="F0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7" autoAdjust="0"/>
    <p:restoredTop sz="96395" autoAdjust="0"/>
  </p:normalViewPr>
  <p:slideViewPr>
    <p:cSldViewPr>
      <p:cViewPr>
        <p:scale>
          <a:sx n="75" d="100"/>
          <a:sy n="75" d="100"/>
        </p:scale>
        <p:origin x="-96" y="-72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DD33-3C9C-4BBB-A3F1-B5F224C13F2E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EB40-A4AE-415D-98EA-D9C00EA79547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D009-F61F-446F-BD23-6DB02C33E3EC}" type="datetime1">
              <a:rPr lang="en-US" smtClean="0"/>
              <a:t>5/12/2022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6EF1-86BC-4CB3-913A-D5C44EF47672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/>
              <a:t>5/12/2022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DAD41FFD-BFC4-4BD4-9D8D-99D3EF6EDD5A}" type="datetime1">
              <a:rPr lang="en-US" smtClean="0"/>
              <a:t>5/12/2022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B63-9E76-447F-94E9-06C553DF3F28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vu@corpmsp.r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mall.lenobl.ru/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211114" y="10023021"/>
            <a:ext cx="1681872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Май 2022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930275"/>
            <a:ext cx="7327649" cy="15933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3250" y="2682875"/>
            <a:ext cx="18745200" cy="6172200"/>
          </a:xfrm>
          <a:prstGeom prst="roundRect">
            <a:avLst>
              <a:gd name="adj" fmla="val 50000"/>
            </a:avLst>
          </a:prstGeom>
          <a:solidFill>
            <a:srgbClr val="F0E8E5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>
              <a:defRPr/>
            </a:pPr>
            <a: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закупок у субъектов МСП</a:t>
            </a:r>
            <a:endParaRPr lang="ru-RU" sz="6600" dirty="0">
              <a:solidFill>
                <a:schemeClr val="tx1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6600" dirty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Закону </a:t>
            </a:r>
            <a: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223-ФЗ.</a:t>
            </a:r>
          </a:p>
          <a:p>
            <a:pPr algn="ctr">
              <a:defRPr/>
            </a:pPr>
            <a: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Порядок проведения мониторинга соответствия</a:t>
            </a:r>
            <a:b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6600" dirty="0">
              <a:solidFill>
                <a:schemeClr val="tx1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sp>
        <p:nvSpPr>
          <p:cNvPr id="18" name="object 20"/>
          <p:cNvSpPr txBox="1"/>
          <p:nvPr/>
        </p:nvSpPr>
        <p:spPr>
          <a:xfrm>
            <a:off x="2697098" y="244475"/>
            <a:ext cx="10671303" cy="132792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8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151" name="object 20"/>
          <p:cNvSpPr txBox="1"/>
          <p:nvPr/>
        </p:nvSpPr>
        <p:spPr>
          <a:xfrm>
            <a:off x="755649" y="2149475"/>
            <a:ext cx="14554200" cy="5452128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60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Наши контакты:</a:t>
            </a:r>
          </a:p>
          <a:p>
            <a:pPr marL="12700" algn="ctr">
              <a:spcBef>
                <a:spcPts val="95"/>
              </a:spcBef>
            </a:pPr>
            <a:endParaRPr lang="ru-RU" sz="8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ctr">
              <a:spcBef>
                <a:spcPts val="95"/>
              </a:spcBef>
            </a:pPr>
            <a:r>
              <a:rPr lang="ru-RU" sz="4000" spc="-15" dirty="0">
                <a:solidFill>
                  <a:srgbClr val="0070C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  <a:hlinkClick r:id="rId2"/>
              </a:rPr>
              <a:t>dvu@corpmsp.ru</a:t>
            </a:r>
            <a:endParaRPr lang="ru-RU" sz="4000" spc="-15" dirty="0">
              <a:solidFill>
                <a:srgbClr val="0070C0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ctr">
              <a:spcBef>
                <a:spcPts val="95"/>
              </a:spcBef>
            </a:pPr>
            <a:endParaRPr lang="ru-RU" sz="1400" spc="-15" dirty="0">
              <a:solidFill>
                <a:srgbClr val="0070C0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ctr">
              <a:spcBef>
                <a:spcPts val="95"/>
              </a:spcBef>
            </a:pPr>
            <a:r>
              <a:rPr lang="ru-RU" sz="3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+7(495) 698-98-00</a:t>
            </a:r>
          </a:p>
          <a:p>
            <a:pPr marL="12700">
              <a:spcBef>
                <a:spcPts val="95"/>
              </a:spcBef>
            </a:pPr>
            <a:endParaRPr lang="ru-RU" sz="14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291 </a:t>
            </a:r>
            <a:r>
              <a:rPr lang="ru-RU" sz="28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Сорокопуд Оксана Юрьевна, начальник отдела по взаимодействию с уполномоченными органами субъектов РФ</a:t>
            </a:r>
          </a:p>
          <a:p>
            <a:pPr marL="12700">
              <a:spcBef>
                <a:spcPts val="95"/>
              </a:spcBef>
            </a:pPr>
            <a:endParaRPr lang="ru-RU" sz="1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349 </a:t>
            </a:r>
            <a:r>
              <a:rPr lang="ru-RU" sz="28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Грошилева Ксения Александровна, советник</a:t>
            </a:r>
          </a:p>
          <a:p>
            <a:pPr marL="12700">
              <a:spcBef>
                <a:spcPts val="95"/>
              </a:spcBef>
            </a:pPr>
            <a:endParaRPr lang="ru-RU" sz="1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168</a:t>
            </a:r>
            <a:r>
              <a:rPr lang="ru-RU" sz="2800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8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Ранцан Сергей Константинович, советник</a:t>
            </a:r>
          </a:p>
          <a:p>
            <a:pPr marL="12700">
              <a:spcBef>
                <a:spcPts val="95"/>
              </a:spcBef>
            </a:pPr>
            <a:endParaRPr lang="ru-RU" sz="1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225 </a:t>
            </a:r>
            <a:r>
              <a:rPr lang="ru-RU" sz="28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Богданов Юрий Владимирович, советник</a:t>
            </a:r>
          </a:p>
        </p:txBody>
      </p:sp>
    </p:spTree>
    <p:extLst>
      <p:ext uri="{BB962C8B-B14F-4D97-AF65-F5344CB8AC3E}">
        <p14:creationId xmlns:p14="http://schemas.microsoft.com/office/powerpoint/2010/main" val="169664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 dirty="0"/>
          </a:p>
        </p:txBody>
      </p:sp>
      <p:sp>
        <p:nvSpPr>
          <p:cNvPr id="18" name="object 20"/>
          <p:cNvSpPr txBox="1"/>
          <p:nvPr/>
        </p:nvSpPr>
        <p:spPr>
          <a:xfrm>
            <a:off x="527050" y="311371"/>
            <a:ext cx="16826393" cy="1463856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Распространение обязанности по соблюдению квоты</a:t>
            </a:r>
          </a:p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 заказчиков по Закону 223-ФЗ </a:t>
            </a:r>
          </a:p>
        </p:txBody>
      </p:sp>
      <p:sp>
        <p:nvSpPr>
          <p:cNvPr id="141" name="object 26"/>
          <p:cNvSpPr/>
          <p:nvPr/>
        </p:nvSpPr>
        <p:spPr>
          <a:xfrm>
            <a:off x="1406771" y="6246985"/>
            <a:ext cx="10820400" cy="682544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lvl="0" indent="0" algn="ctr" defTabSz="914400" rtl="0" eaLnBrk="1" fontAlgn="auto" latinLnBrk="0" hangingPunct="1">
              <a:lnSpc>
                <a:spcPct val="11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07.07.2021 № 1128 </a:t>
            </a:r>
            <a:endParaRPr kumimoji="0" lang="ru-RU" sz="2800" b="0" i="0" u="none" strike="noStrike" kern="1200" cap="none" spc="-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 rot="647359">
            <a:off x="15494317" y="1727949"/>
            <a:ext cx="4310539" cy="2043754"/>
            <a:chOff x="6498081" y="-21655"/>
            <a:chExt cx="1902589" cy="543299"/>
          </a:xfrm>
        </p:grpSpPr>
        <p:sp>
          <p:nvSpPr>
            <p:cNvPr id="143" name="Рамка 142"/>
            <p:cNvSpPr/>
            <p:nvPr/>
          </p:nvSpPr>
          <p:spPr>
            <a:xfrm rot="20930888">
              <a:off x="6498081" y="-21655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 rot="20930888">
              <a:off x="6587544" y="42979"/>
              <a:ext cx="1725711" cy="41193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с 1 </a:t>
              </a:r>
              <a:r>
                <a:rPr lang="ru-RU" sz="2000" noProof="0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января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2022 г.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квоты закупок у субъектов МСП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обязаны соблюдать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15905343" y="5280555"/>
            <a:ext cx="3877963" cy="3803120"/>
            <a:chOff x="14014450" y="8351777"/>
            <a:chExt cx="2331520" cy="2236616"/>
          </a:xfrm>
          <a:solidFill>
            <a:srgbClr val="006EF3"/>
          </a:solidFill>
        </p:grpSpPr>
        <p:sp>
          <p:nvSpPr>
            <p:cNvPr id="146" name="Овал 145"/>
            <p:cNvSpPr/>
            <p:nvPr/>
          </p:nvSpPr>
          <p:spPr>
            <a:xfrm>
              <a:off x="14014450" y="8351777"/>
              <a:ext cx="2331520" cy="2236616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bject 20"/>
            <p:cNvSpPr txBox="1"/>
            <p:nvPr/>
          </p:nvSpPr>
          <p:spPr>
            <a:xfrm>
              <a:off x="14206184" y="8920135"/>
              <a:ext cx="1969967" cy="903346"/>
            </a:xfrm>
            <a:prstGeom prst="rect">
              <a:avLst/>
            </a:prstGeom>
            <a:grpFill/>
          </p:spPr>
          <p:txBody>
            <a:bodyPr vert="horz" wrap="square" lIns="0" tIns="58145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-109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&gt; 20 </a:t>
              </a:r>
              <a:r>
                <a:rPr kumimoji="0" lang="ru-RU" sz="32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тыс. 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Заказчиков </a:t>
              </a:r>
              <a:r>
                <a:rPr lang="ru-RU" sz="3200" b="1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по </a:t>
              </a:r>
              <a:br>
                <a:rPr lang="ru-RU" sz="3200" b="1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3200" b="1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Закону 223-ФЗ</a:t>
              </a:r>
              <a:endParaRPr kumimoji="0" lang="ru-RU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935254" y="7249978"/>
            <a:ext cx="141625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800" b="1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Квота по закупкам </a:t>
            </a: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у субъектов МСП </a:t>
            </a:r>
            <a:r>
              <a:rPr lang="ru-RU" sz="2800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распространена на </a:t>
            </a:r>
            <a:r>
              <a:rPr lang="ru-RU" sz="2800" b="1" u="sng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ВСЕХ</a:t>
            </a:r>
            <a:r>
              <a:rPr kumimoji="0" lang="ru-RU" sz="2800" b="1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заказчиков</a:t>
            </a:r>
          </a:p>
          <a:p>
            <a:pPr lvl="0">
              <a:defRPr/>
            </a:pP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по Закону № 223-ФЗ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ИСКЛЮЧЕНИЕ</a:t>
            </a:r>
            <a:r>
              <a:rPr lang="en-US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2000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заказчики, являющиеся</a:t>
            </a:r>
            <a:r>
              <a:rPr kumimoji="0" lang="ru-RU" sz="20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субъектами МСП, </a:t>
            </a:r>
            <a:r>
              <a:rPr kumimoji="0" lang="ru-RU" sz="2000" b="1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вправе</a:t>
            </a:r>
            <a:r>
              <a:rPr kumimoji="0" lang="ru-RU" sz="20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не соблюдать квоту.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371" y="5467828"/>
            <a:ext cx="2250097" cy="137212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575331" y="8756597"/>
            <a:ext cx="1654291" cy="1575250"/>
          </a:xfrm>
          <a:prstGeom prst="ellipse">
            <a:avLst/>
          </a:prstGeom>
          <a:solidFill>
            <a:srgbClr val="FF6464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25%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325323" y="8756597"/>
            <a:ext cx="1654291" cy="1575250"/>
          </a:xfrm>
          <a:prstGeom prst="ellipse">
            <a:avLst/>
          </a:prstGeom>
          <a:solidFill>
            <a:srgbClr val="006EF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6015" y="9133580"/>
            <a:ext cx="3989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-9" dirty="0">
                <a:solidFill>
                  <a:srgbClr val="FF6464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Закупки на </a:t>
            </a:r>
            <a:br>
              <a:rPr lang="ru-RU" sz="2800" b="1" spc="-9" dirty="0">
                <a:solidFill>
                  <a:srgbClr val="FF6464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ru-RU" sz="2800" b="1" spc="-9" dirty="0">
                <a:solidFill>
                  <a:srgbClr val="FF6464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общих основаниях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43649" y="9282612"/>
            <a:ext cx="2683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800" b="1" spc="-9" dirty="0" err="1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Спецторги</a:t>
            </a:r>
            <a:r>
              <a:rPr lang="ru-RU" sz="28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4726" y="1989185"/>
            <a:ext cx="912352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algn="just">
              <a:buSzPct val="125000"/>
            </a:pPr>
            <a:r>
              <a:rPr lang="ru-RU" sz="3200" u="sng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Закупки у субъектов МСП могут проводиться:</a:t>
            </a: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962418" y="2634030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1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0627" y="2659405"/>
            <a:ext cx="442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общих основаниях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0627" y="3700970"/>
            <a:ext cx="837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Только среди субъектов МСП («</a:t>
            </a:r>
            <a:r>
              <a:rPr lang="ru-RU" sz="3200" spc="-8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спецторги</a:t>
            </a:r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0627" y="4754951"/>
            <a:ext cx="1163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SzPct val="125000"/>
            </a:pPr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привлечением субъектов МСП в качестве субподрядчиков</a:t>
            </a:r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932639" y="3672838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2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956969" y="4711647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3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4667" y="7851369"/>
            <a:ext cx="13363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z="20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Конкурентные закупки посредством «</a:t>
            </a:r>
            <a:r>
              <a:rPr lang="ru-RU" sz="2000" spc="9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спецторгов</a:t>
            </a:r>
            <a:r>
              <a:rPr lang="ru-RU" sz="20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проводятся </a:t>
            </a:r>
            <a:r>
              <a:rPr lang="ru-RU" sz="2000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определенными способами</a:t>
            </a:r>
            <a:r>
              <a:rPr lang="ru-RU" sz="20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(конкурс, аукцион, запрос предложений, запрос котировок),</a:t>
            </a:r>
            <a:r>
              <a:rPr lang="ru-RU" sz="2000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в электронной форме и только на электронных площадках</a:t>
            </a:r>
            <a:r>
              <a:rPr lang="ru-RU" sz="20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операторы которых включены в перечень, утвержденный распоряжением Правительства РФ </a:t>
            </a:r>
            <a:br>
              <a:rPr lang="ru-RU" sz="20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12.07.2018 г. № 1447-р</a:t>
            </a:r>
          </a:p>
        </p:txBody>
      </p:sp>
      <p:sp>
        <p:nvSpPr>
          <p:cNvPr id="5" name="object 20"/>
          <p:cNvSpPr txBox="1"/>
          <p:nvPr/>
        </p:nvSpPr>
        <p:spPr>
          <a:xfrm>
            <a:off x="535512" y="433579"/>
            <a:ext cx="10744200" cy="804701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Особенности закупок у субъектов МСП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0" y="4656281"/>
            <a:ext cx="920877" cy="920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2" y="3063875"/>
            <a:ext cx="1111687" cy="11116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80" y="5962502"/>
            <a:ext cx="1379036" cy="1379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3" y="6319829"/>
            <a:ext cx="895520" cy="895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04767" y="4998877"/>
            <a:ext cx="48658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Предельный срок заключения договора —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более 20 дней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04767" y="3448902"/>
            <a:ext cx="36466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оплаты 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более 7 рабочих дней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44743" y="6402683"/>
            <a:ext cx="50545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Возможность выбора способа обеспечения </a:t>
            </a:r>
            <a:r>
              <a:rPr lang="ru-RU" spc="9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заявки/договора 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путем внесения денежных средств на специальный счет, предоставления банковской гарантии</a:t>
            </a:r>
            <a:endParaRPr lang="en-US" spc="9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71585" y="3308275"/>
            <a:ext cx="6934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Предельный размер обеспечения заявки</a:t>
            </a:r>
            <a:r>
              <a:rPr lang="en-US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«</a:t>
            </a:r>
            <a:r>
              <a:rPr lang="ru-RU" spc="9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спецторгам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2% от начальной цены договора</a:t>
            </a:r>
            <a:endParaRPr lang="ru-RU" spc="9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0119" y="4656245"/>
            <a:ext cx="65084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Предельный размер обеспечения исполнения договора по «</a:t>
            </a:r>
            <a:r>
              <a:rPr lang="ru-RU" spc="9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спецторгам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—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5% от начальной цены договора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если договором не предусмотрена выплата аванса,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либо в размере аванса</a:t>
            </a: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если договором предусмотрена выплата аванса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47306" y="6468158"/>
            <a:ext cx="6728973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Авансирование в размере </a:t>
            </a:r>
            <a: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менее 50% суммы договора </a:t>
            </a:r>
            <a:br>
              <a:rPr lang="ru-RU" b="1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9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(Рекомендация Минфина России от 19.04.2022 №28-05-07/34796)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0" y="7958020"/>
            <a:ext cx="1105665" cy="1105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84" y="2980059"/>
            <a:ext cx="1148584" cy="11485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80" y="4541713"/>
            <a:ext cx="1318591" cy="1318591"/>
          </a:xfrm>
          <a:prstGeom prst="rect">
            <a:avLst/>
          </a:prstGeom>
        </p:spPr>
      </p:pic>
      <p:sp>
        <p:nvSpPr>
          <p:cNvPr id="24" name="object 26"/>
          <p:cNvSpPr/>
          <p:nvPr/>
        </p:nvSpPr>
        <p:spPr>
          <a:xfrm>
            <a:off x="872327" y="1576923"/>
            <a:ext cx="14250933" cy="682544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lvl="0" indent="0" algn="ctr" defTabSz="914400" rtl="0" eaLnBrk="1" fontAlgn="auto" latinLnBrk="0" hangingPunct="1">
              <a:lnSpc>
                <a:spcPct val="11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Федеральный</a:t>
            </a:r>
            <a:r>
              <a:rPr kumimoji="0" lang="ru-RU" sz="2800" b="0" i="0" u="none" strike="noStrike" kern="1200" cap="none" spc="-9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закон № 223-ФЗ + </a:t>
            </a: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№ 1352 </a:t>
            </a:r>
            <a:endParaRPr kumimoji="0" lang="ru-RU" sz="2800" b="0" i="0" u="none" strike="noStrike" kern="1200" cap="none" spc="-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853" y="2467380"/>
            <a:ext cx="7111663" cy="1047350"/>
          </a:xfrm>
        </p:spPr>
        <p:txBody>
          <a:bodyPr/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с 1 февраля года, следующего за прошедшим календарным годом, и до завершения текущего года в случаях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908050" y="457999"/>
            <a:ext cx="14985725" cy="145103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Ответственность за нарушения заказчиком при проведении закупок у субъектов МСП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628313" y="1964362"/>
            <a:ext cx="723900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ПЕРЕХОД НА 44-ФЗ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158098" y="1964362"/>
            <a:ext cx="686581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ШТРАФНЫЕ САНКЦИИ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4763" y="3321733"/>
            <a:ext cx="7513436" cy="546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Несоблюдение квот по закупкам у субъектов МСП</a:t>
            </a:r>
          </a:p>
          <a:p>
            <a:pPr algn="just">
              <a:buSzPct val="125000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(ч. 8.1. ст. 3 Закона №223-ФЗ).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Размещение недостоверной информации о годовом объеме закупок у субъектов МСП в годовом отчете</a:t>
            </a:r>
          </a:p>
          <a:p>
            <a:pPr>
              <a:buSzPct val="125000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(ч. 8.1. ст. 3 Закона №223-ФЗ).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Неразмещение годового отчета в ЕИС в установленные сроки (не позднее 1 февраля года, следующего за отчетным) (ч. 8.1. ст. 3 Закона №223-ФЗ).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SzPct val="125000"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cs typeface="Manrope"/>
              </a:rPr>
              <a:t>На срок до дня размещения заказчиком утвержденного положения о закупке или решения о присоединении к положению о закупке в случае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cs typeface="Manrope"/>
              </a:rPr>
              <a:t>: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cs typeface="Manrope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Неразмещение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заказчиком утвержденного им положения о закупке или неприсоединение </a:t>
            </a:r>
            <a:b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положению о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закупке (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 5.1. ст. 8 Закона №223-ФЗ).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endParaRPr lang="ru-RU" sz="9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16723" y="2766114"/>
            <a:ext cx="7175865" cy="4878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endParaRPr lang="ru-RU" sz="9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Несоблюдение электронной формы закупки, когда она обязательна: должностные лица – 10-30 тыс. руб., юр. лица – 100-300 тыс. руб. (ч. 1 ст. 7.32.3 КоАП).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Несоблюдение электронной формы закупки должностным лицом, ранее подвергнутым административному наказанию за аналогичное правонарушение более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2х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раз: должностные лица - 40-50 тыс. руб. либо дисквалификация от 6 мес. </a:t>
            </a:r>
            <a:b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года (ч. 2 ст. 7.32.3 КоАП).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сроков оплаты по договорам с субъектами МСП: должностные лица – 30-50 тыс. руб., юр. лица – 50-100 тыс. руб. (ч. 9 ст. 7.32.3 КоАП).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1298" y="8299654"/>
            <a:ext cx="975360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БЛОКИРОВАНИЕ ЗАКУПОК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46250" y="8747054"/>
            <a:ext cx="12728703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получения отрицательного заключения по результатам оценки или мониторинга соответствия в отношении плана закупок происходит приостановка реализации плана закупок по выбранному перечню ТРУ</a:t>
            </a:r>
          </a:p>
          <a:p>
            <a:pPr>
              <a:buSzPct val="125000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(п.16 Положения о проведении оценки соответствия, п.17 Положения о проведении мониторинга соответствия, утвержденных ПП РФ от 29.10.2015 № 1169).</a:t>
            </a:r>
          </a:p>
        </p:txBody>
      </p:sp>
    </p:spTree>
    <p:extLst>
      <p:ext uri="{BB962C8B-B14F-4D97-AF65-F5344CB8AC3E}">
        <p14:creationId xmlns:p14="http://schemas.microsoft.com/office/powerpoint/2010/main" val="404932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17683" y="4103042"/>
            <a:ext cx="8497569" cy="1477328"/>
          </a:xfrm>
        </p:spPr>
        <p:txBody>
          <a:bodyPr/>
          <a:lstStyle/>
          <a:p>
            <a:r>
              <a:rPr lang="ru-RU" sz="2000" dirty="0"/>
              <a:t>- </a:t>
            </a:r>
            <a:r>
              <a:rPr lang="ru-RU" sz="2400" dirty="0"/>
              <a:t>ОАО «Всеволожские тепловые сети»</a:t>
            </a:r>
          </a:p>
          <a:p>
            <a:r>
              <a:rPr lang="ru-RU" sz="2400" dirty="0"/>
              <a:t>- АО «</a:t>
            </a:r>
            <a:r>
              <a:rPr lang="ru-RU" sz="2400" dirty="0" err="1"/>
              <a:t>Выборгтеплоэнерго</a:t>
            </a:r>
            <a:r>
              <a:rPr lang="ru-RU" sz="2400" dirty="0"/>
              <a:t>» </a:t>
            </a:r>
          </a:p>
          <a:p>
            <a:r>
              <a:rPr lang="ru-RU" sz="2400" dirty="0"/>
              <a:t>- ГАОУ ВО Ленинградской области «Ленинградский государственный университет имени А.С. Пушкина»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71085" y="401515"/>
            <a:ext cx="12303560" cy="145103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r>
              <a:rPr lang="ru-RU" sz="4400" b="1" spc="-15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Расширение перечня региональных заказчиков</a:t>
            </a:r>
          </a:p>
          <a:p>
            <a:r>
              <a:rPr lang="ru-RU" sz="4400" b="1" spc="-15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на территории Ленинградской области </a:t>
            </a:r>
          </a:p>
        </p:txBody>
      </p:sp>
      <p:sp>
        <p:nvSpPr>
          <p:cNvPr id="28" name="object 26"/>
          <p:cNvSpPr/>
          <p:nvPr/>
        </p:nvSpPr>
        <p:spPr>
          <a:xfrm>
            <a:off x="635060" y="2613003"/>
            <a:ext cx="11666616" cy="545142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algn="ctr">
              <a:lnSpc>
                <a:spcPct val="110000"/>
              </a:lnSpc>
              <a:spcBef>
                <a:spcPts val="86"/>
              </a:spcBef>
            </a:pPr>
            <a:r>
              <a:rPr lang="ru-RU" sz="2800" spc="-9" dirty="0">
                <a:solidFill>
                  <a:prstClr val="white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24.11.2021 № 3311-р </a:t>
            </a:r>
            <a:endParaRPr lang="ru-RU" sz="2800" spc="-9" dirty="0">
              <a:solidFill>
                <a:prstClr val="white"/>
              </a:solidFill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 rot="21372074">
            <a:off x="11248417" y="2065531"/>
            <a:ext cx="2640828" cy="1067039"/>
            <a:chOff x="6680739" y="719220"/>
            <a:chExt cx="1762055" cy="532486"/>
          </a:xfrm>
        </p:grpSpPr>
        <p:sp>
          <p:nvSpPr>
            <p:cNvPr id="30" name="Рамка 29"/>
            <p:cNvSpPr/>
            <p:nvPr/>
          </p:nvSpPr>
          <p:spPr>
            <a:xfrm rot="20930888">
              <a:off x="6680739" y="719220"/>
              <a:ext cx="1762055" cy="532486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20930888">
              <a:off x="6784705" y="792030"/>
              <a:ext cx="1611421" cy="37125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с 1 января 2022 г.</a:t>
              </a:r>
            </a:p>
          </p:txBody>
        </p:sp>
      </p:grpSp>
      <p:sp>
        <p:nvSpPr>
          <p:cNvPr id="140" name="Овал 139"/>
          <p:cNvSpPr/>
          <p:nvPr/>
        </p:nvSpPr>
        <p:spPr>
          <a:xfrm>
            <a:off x="1068679" y="4227596"/>
            <a:ext cx="3864243" cy="1672277"/>
          </a:xfrm>
          <a:prstGeom prst="ellipse">
            <a:avLst/>
          </a:prstGeom>
          <a:solidFill>
            <a:srgbClr val="0776C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ru-RU" sz="40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</a:p>
          <a:p>
            <a:pPr algn="ctr" defTabSz="554492">
              <a:defRPr/>
            </a:pPr>
            <a:r>
              <a:rPr lang="ru-RU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региональных заказчика</a:t>
            </a:r>
            <a:endParaRPr lang="ru-RU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721788" y="8075551"/>
            <a:ext cx="13459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spc="107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Контролируются уполномоченным органом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1537220" y="3185714"/>
            <a:ext cx="12212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spc="107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Контролируются уполномоченным органом</a:t>
            </a:r>
          </a:p>
        </p:txBody>
      </p:sp>
      <p:sp>
        <p:nvSpPr>
          <p:cNvPr id="153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600992" y="3272424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1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771085" y="8166917"/>
            <a:ext cx="653264" cy="68315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object 26"/>
          <p:cNvSpPr/>
          <p:nvPr/>
        </p:nvSpPr>
        <p:spPr>
          <a:xfrm>
            <a:off x="639531" y="7532287"/>
            <a:ext cx="11666616" cy="545142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algn="ctr">
              <a:lnSpc>
                <a:spcPct val="110000"/>
              </a:lnSpc>
              <a:spcBef>
                <a:spcPts val="86"/>
              </a:spcBef>
            </a:pPr>
            <a:r>
              <a:rPr lang="ru-RU" sz="2800" spc="-9" dirty="0">
                <a:solidFill>
                  <a:prstClr val="white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21.04.2022 № 716  </a:t>
            </a:r>
            <a:endParaRPr lang="ru-RU" sz="2800" spc="-9" dirty="0">
              <a:solidFill>
                <a:prstClr val="white"/>
              </a:solidFill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21372074">
            <a:off x="11414411" y="6985117"/>
            <a:ext cx="2621290" cy="992760"/>
            <a:chOff x="5870666" y="755050"/>
            <a:chExt cx="1902589" cy="543299"/>
          </a:xfrm>
        </p:grpSpPr>
        <p:sp>
          <p:nvSpPr>
            <p:cNvPr id="37" name="Рамка 36"/>
            <p:cNvSpPr/>
            <p:nvPr/>
          </p:nvSpPr>
          <p:spPr>
            <a:xfrm rot="20930888">
              <a:off x="5870666" y="755050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20930888">
              <a:off x="5942193" y="823285"/>
              <a:ext cx="1752350" cy="40646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с 22 апреля 2022 г.</a:t>
              </a:r>
            </a:p>
          </p:txBody>
        </p:sp>
      </p:grpSp>
      <p:sp>
        <p:nvSpPr>
          <p:cNvPr id="39" name="Овал 38"/>
          <p:cNvSpPr/>
          <p:nvPr/>
        </p:nvSpPr>
        <p:spPr>
          <a:xfrm>
            <a:off x="7734345" y="8839603"/>
            <a:ext cx="3864243" cy="1672277"/>
          </a:xfrm>
          <a:prstGeom prst="ellipse">
            <a:avLst/>
          </a:prstGeom>
          <a:solidFill>
            <a:srgbClr val="0776C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ru-RU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80 </a:t>
            </a:r>
            <a:endParaRPr lang="ru-RU" sz="2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54492">
              <a:defRPr/>
            </a:pPr>
            <a:r>
              <a:rPr lang="ru-RU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региональных  </a:t>
            </a:r>
            <a:r>
              <a:rPr lang="ru-RU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заказчиков</a:t>
            </a:r>
            <a:endParaRPr lang="ru-RU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4451" y="6722095"/>
            <a:ext cx="890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107" dirty="0">
                <a:solidFill>
                  <a:srgbClr val="006EF3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МОНИТОРИНГ СООТВЕТСТВИЯ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22648" y="1824264"/>
            <a:ext cx="804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107" dirty="0">
                <a:solidFill>
                  <a:srgbClr val="006EF3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ОЦЕНКА СООТВЕТСТВИЯ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3000801" y="9239686"/>
            <a:ext cx="4303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spc="107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с 22.04.2022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46194"/>
            <a:ext cx="20104100" cy="292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hlinkClick r:id="rId2"/>
              </a:rPr>
              <a:t>  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     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442262" y="2256098"/>
            <a:ext cx="4575944" cy="71628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712340" y="2042163"/>
            <a:ext cx="4035788" cy="6555641"/>
            <a:chOff x="15624110" y="1506089"/>
            <a:chExt cx="4035788" cy="655564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5624110" y="1506089"/>
              <a:ext cx="4035788" cy="655564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2800" b="1" spc="-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Root UI" panose="020B0303020202020204"/>
                  <a:ea typeface="Segoe UI Symbol" panose="020B0502040204020203" pitchFamily="34" charset="0"/>
                  <a:cs typeface="Segoe UI" panose="020B0502040204020203" pitchFamily="34" charset="0"/>
                </a:rPr>
                <a:t>Уполномоченный орган</a:t>
              </a:r>
            </a:p>
            <a:p>
              <a:pPr algn="ctr"/>
              <a:r>
                <a:rPr lang="ru-RU" sz="2800" b="1" spc="-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Root UI" panose="020B0303020202020204"/>
                  <a:ea typeface="Segoe UI Symbol" panose="020B0502040204020203" pitchFamily="34" charset="0"/>
                  <a:cs typeface="Segoe UI" panose="020B0502040204020203" pitchFamily="34" charset="0"/>
                </a:rPr>
                <a:t>Ленинградской области</a:t>
              </a:r>
            </a:p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ru-RU" sz="2800" b="1" spc="-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ru-RU" sz="2800" b="1" spc="-6" dirty="0">
                  <a:solidFill>
                    <a:schemeClr val="bg1"/>
                  </a:solidFill>
                  <a:latin typeface="PT Root UI" panose="020B0303020202020204"/>
                  <a:ea typeface="Segoe UI Symbol" panose="020B0502040204020203" pitchFamily="34" charset="0"/>
                  <a:cs typeface="Segoe UI" panose="020B0502040204020203" pitchFamily="34" charset="0"/>
                </a:rPr>
                <a:t>Комитет по развитию малого, среднего бизнеса и потребительского рынка Ленинградской области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14850" y="4096505"/>
              <a:ext cx="990600" cy="1245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13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4500" y="3526334"/>
            <a:ext cx="3780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Хозяйственные общества (доля участия субъекта РФ совместно с долей участия МО или РФ более 50%)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0407" y="8985769"/>
            <a:ext cx="3809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Автономные </a:t>
            </a:r>
            <a:r>
              <a:rPr lang="ru-RU" sz="2000" b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учреждения</a:t>
            </a:r>
          </a:p>
          <a:p>
            <a:r>
              <a:rPr lang="ru-RU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2000" b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убъекта РФ</a:t>
            </a:r>
            <a:endParaRPr lang="ru-RU" sz="2000" spc="-9" dirty="0">
              <a:solidFill>
                <a:srgbClr val="0776C3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680959" y="4105496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680959" y="6033300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bject 26"/>
          <p:cNvSpPr/>
          <p:nvPr/>
        </p:nvSpPr>
        <p:spPr>
          <a:xfrm>
            <a:off x="831850" y="1343340"/>
            <a:ext cx="13871703" cy="967910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lvl="0" algn="ctr">
              <a:lnSpc>
                <a:spcPct val="110000"/>
              </a:lnSpc>
              <a:spcBef>
                <a:spcPts val="86"/>
              </a:spcBef>
              <a:defRPr/>
            </a:pPr>
            <a:r>
              <a:rPr lang="ru-RU" sz="2800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</a:t>
            </a:r>
            <a:r>
              <a:rPr lang="ru-RU" sz="2800" spc="-9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Правительства РФ о внесении изм. в ПП РФ 1169 </a:t>
            </a:r>
            <a:br>
              <a:rPr lang="ru-RU" sz="2800" spc="-9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21.04.2022 № 716</a:t>
            </a:r>
            <a:endParaRPr kumimoji="0" lang="ru-RU" sz="2800" b="0" i="0" u="none" strike="noStrike" kern="1200" cap="none" spc="-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245689" y="2322045"/>
            <a:ext cx="537392" cy="520499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1050" y="2933390"/>
            <a:ext cx="312420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ОЦЕНКА: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695449" y="2933390"/>
            <a:ext cx="3242801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МОНИТОРИНГ:</a:t>
            </a:r>
          </a:p>
        </p:txBody>
      </p:sp>
      <p:sp>
        <p:nvSpPr>
          <p:cNvPr id="39" name="object 20"/>
          <p:cNvSpPr txBox="1"/>
          <p:nvPr/>
        </p:nvSpPr>
        <p:spPr>
          <a:xfrm>
            <a:off x="570510" y="427965"/>
            <a:ext cx="16826393" cy="85856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50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Критерии для оценки и мониторинга</a:t>
            </a:r>
            <a:endParaRPr lang="ru-RU" sz="5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3906" y="5480761"/>
            <a:ext cx="37809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Субъекты естественных монополий и ОРВД </a:t>
            </a:r>
            <a:r>
              <a:rPr lang="ru-RU" sz="16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 сфере электро-, тепло-, газо-, водоснабжения, водоотведения, очистки сточных вод, обращения с ТКО</a:t>
            </a: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680959" y="7418428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9169" y="7454819"/>
            <a:ext cx="378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«Дочки» и «внучки» п.1 и п.2</a:t>
            </a: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680959" y="9103266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64596" y="3560505"/>
            <a:ext cx="3522393" cy="4294423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Годовой </a:t>
            </a:r>
            <a:r>
              <a:rPr lang="ru-RU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объем выручки</a:t>
            </a:r>
            <a:r>
              <a:rPr lang="en-US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БОЛЕЕ</a:t>
            </a:r>
            <a:r>
              <a:rPr lang="ru-RU" sz="2000" b="1" u="sng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млн руб. </a:t>
            </a:r>
          </a:p>
          <a:p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Кредитные организации – </a:t>
            </a:r>
            <a:r>
              <a:rPr lang="ru-RU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величина активов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2000" b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02322" y="8626475"/>
            <a:ext cx="3522393" cy="19812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Общая стоимость </a:t>
            </a:r>
            <a:r>
              <a:rPr lang="ru-RU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договоров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за предшествующий календарный год</a:t>
            </a:r>
            <a:r>
              <a:rPr lang="en-US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2000" b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250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млн. руб.</a:t>
            </a:r>
            <a:endParaRPr lang="ru-RU" sz="2000" spc="-9" dirty="0">
              <a:solidFill>
                <a:schemeClr val="bg1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76853" y="3560505"/>
            <a:ext cx="3522393" cy="4294423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Годовой </a:t>
            </a:r>
            <a:r>
              <a:rPr lang="ru-RU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объем выручки</a:t>
            </a:r>
            <a:r>
              <a:rPr lang="en-US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МЕНЕЕ</a:t>
            </a:r>
            <a:r>
              <a:rPr lang="ru-RU" sz="2000" b="1" u="sng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млн руб. </a:t>
            </a:r>
          </a:p>
          <a:p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Кредитные организации – </a:t>
            </a:r>
            <a:r>
              <a:rPr lang="ru-RU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величина активов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МЕНЕЕ </a:t>
            </a:r>
            <a:r>
              <a:rPr lang="ru-RU" sz="2000" b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76852" y="8626475"/>
            <a:ext cx="3522393" cy="1981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Общая стоимость </a:t>
            </a:r>
            <a:r>
              <a:rPr lang="ru-RU" sz="2000" b="1" i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договоров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за предшествующий календарный год</a:t>
            </a:r>
            <a:r>
              <a:rPr lang="en-US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МЕНЕЕ </a:t>
            </a:r>
            <a:r>
              <a:rPr lang="ru-RU" sz="2000" b="1" spc="-9" dirty="0" smtClean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250 </a:t>
            </a:r>
            <a:r>
              <a:rPr lang="ru-RU" sz="2000" b="1" spc="-9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млн. руб.</a:t>
            </a:r>
            <a:endParaRPr lang="ru-RU" sz="2000" spc="-9" dirty="0">
              <a:solidFill>
                <a:schemeClr val="bg1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161" y="8215492"/>
            <a:ext cx="14225557" cy="83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7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369332"/>
          </a:xfrm>
        </p:spPr>
        <p:txBody>
          <a:bodyPr/>
          <a:lstStyle/>
          <a:p>
            <a:fld id="{B6F15528-21DE-4FAA-801E-634DDDAF4B2B}" type="slidenum">
              <a:rPr lang="ru-RU" sz="2400" smtClean="0"/>
              <a:t>7</a:t>
            </a:fld>
            <a:endParaRPr lang="ru-RU" sz="2400" dirty="0"/>
          </a:p>
        </p:txBody>
      </p:sp>
      <p:sp>
        <p:nvSpPr>
          <p:cNvPr id="18" name="object 20"/>
          <p:cNvSpPr txBox="1"/>
          <p:nvPr/>
        </p:nvSpPr>
        <p:spPr>
          <a:xfrm>
            <a:off x="628924" y="371927"/>
            <a:ext cx="16826393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b="1" spc="-1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Требуемые документы для заказчика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75582" y="2760686"/>
            <a:ext cx="282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800" b="1" dirty="0">
                <a:solidFill>
                  <a:srgbClr val="FFFFFF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Проверка принадлежности к субъектам МСП</a:t>
            </a:r>
            <a:endParaRPr lang="ru-RU" sz="2800" dirty="0">
              <a:latin typeface="PT Root UI" panose="020B0303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872245" y="3754259"/>
            <a:ext cx="3099450" cy="3248147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Положение о закупке </a:t>
            </a: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Должно содержать положения, определяющие особенности участия субъектов МСП в закупках с учетом требований ППРФ №1352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5275524" y="3758977"/>
            <a:ext cx="3886200" cy="3654797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Перечень товаров, работ, услуг, закупка которых осуществляется </a:t>
            </a:r>
          </a:p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у субъектов МСП</a:t>
            </a: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должен быть размещен в ЕИС для проведения закупки товаров, работ, услуг с установленным требованием </a:t>
            </a: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об участии в закупке только субъектов МСП. 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10263288" y="3754259"/>
            <a:ext cx="4422903" cy="5915160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План закупки заказчиков</a:t>
            </a: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с</a:t>
            </a: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разделом МСП </a:t>
            </a: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– раздел с информацией о планируемых закупках, участниками которых могут быть только субъекты </a:t>
            </a:r>
            <a:r>
              <a:rPr lang="ru-RU" sz="2309" spc="-25" dirty="0" smtClean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МСП, </a:t>
            </a:r>
            <a:br>
              <a:rPr lang="ru-RU" sz="2309" spc="-25" dirty="0" smtClean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309" b="1" u="sng" spc="-25" dirty="0" smtClean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в размере не менее 20%.</a:t>
            </a:r>
          </a:p>
          <a:p>
            <a:pPr marL="20942" algn="ctr">
              <a:spcBef>
                <a:spcPts val="188"/>
              </a:spcBef>
            </a:pPr>
            <a:endParaRPr lang="ru-RU" sz="1000" b="1" u="sng" spc="-25" dirty="0">
              <a:latin typeface="PT Root UI" panose="020B0303020202020204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Раздел МСП плана закупки должен соответствовать размещенному перечню товаров, работ, услуг, закупаемых у субъектов МСП, а именно коды ОКПД2, которые указываются в разделе МСП должны содержаться в перечне ТРУ у МСП (либо вышестоящие коды по иерархии справочника ОКПД2)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88" y="1441886"/>
            <a:ext cx="2157031" cy="2157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22" y="1357408"/>
            <a:ext cx="2233231" cy="2233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55" y="1433609"/>
            <a:ext cx="2157030" cy="215703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5453317" y="2073276"/>
            <a:ext cx="4575944" cy="71628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Годовой отчет о закупках у субъектов МСП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(размещается не позднее 1 февраля года, следующего за отчетным)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056898" y="2908162"/>
            <a:ext cx="3368782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ru-RU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Отчетность </a:t>
            </a:r>
          </a:p>
          <a:p>
            <a:pPr marL="12700" algn="ctr">
              <a:spcBef>
                <a:spcPts val="114"/>
              </a:spcBef>
            </a:pPr>
            <a:r>
              <a:rPr lang="ru-RU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заказчиков: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9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2355849" y="1373963"/>
            <a:ext cx="4953001" cy="20929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18" name="object 20"/>
          <p:cNvSpPr txBox="1"/>
          <p:nvPr/>
        </p:nvSpPr>
        <p:spPr>
          <a:xfrm>
            <a:off x="512352" y="339126"/>
            <a:ext cx="16826393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Особенности и предмет </a:t>
            </a:r>
            <a:r>
              <a:rPr lang="ru-RU" sz="4400" b="1" spc="-15" dirty="0">
                <a:solidFill>
                  <a:srgbClr val="FF000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мониторинга соответствия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33032" y="6807804"/>
            <a:ext cx="860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 мониторинга соответствия: 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159072" y="6867939"/>
            <a:ext cx="9348480" cy="58622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413342" y="7741365"/>
            <a:ext cx="13956177" cy="779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Соблюдение квоты в плане закупки по «прямым» закупкам (</a:t>
            </a:r>
            <a:r>
              <a:rPr lang="ru-RU" sz="23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2022 года – 20%</a:t>
            </a:r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); в годовом отчете – общей квоты закупок у СМСП и квоты по «прямым» закупкам (</a:t>
            </a:r>
            <a:r>
              <a:rPr lang="ru-RU" sz="23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2022 года – 25% и 20%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соответственно</a:t>
            </a:r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55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560663" y="8758172"/>
            <a:ext cx="790468" cy="815049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507846">
              <a:defRPr/>
            </a:pPr>
            <a:r>
              <a:rPr lang="ru-RU" sz="4617" kern="0" dirty="0">
                <a:solidFill>
                  <a:prstClr val="white"/>
                </a:solidFill>
                <a:latin typeface="Bahnschrift"/>
              </a:rPr>
              <a:t>2</a:t>
            </a:r>
            <a:endParaRPr lang="en-ID" sz="4617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409546" y="9800449"/>
            <a:ext cx="13926657" cy="852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Установленные Правительством Российской Федерации требования к содержанию годового отчета</a:t>
            </a:r>
          </a:p>
        </p:txBody>
      </p:sp>
      <p:sp>
        <p:nvSpPr>
          <p:cNvPr id="157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531140" y="9800449"/>
            <a:ext cx="790468" cy="815049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507846">
              <a:defRPr/>
            </a:pPr>
            <a:r>
              <a:rPr lang="ru-RU" sz="4617" kern="0" dirty="0">
                <a:solidFill>
                  <a:prstClr val="white"/>
                </a:solidFill>
                <a:latin typeface="Bahnschrift"/>
              </a:rPr>
              <a:t>3</a:t>
            </a:r>
            <a:endParaRPr lang="en-ID" sz="4617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409546" y="8776033"/>
            <a:ext cx="13952589" cy="779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Соответствие раздела МСП плана закупки размещённому перечню товаров, работ, услуг, </a:t>
            </a:r>
            <a:b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закупаемых у субъектов МСП</a:t>
            </a:r>
          </a:p>
        </p:txBody>
      </p:sp>
      <p:sp>
        <p:nvSpPr>
          <p:cNvPr id="159" name="Oval 10">
            <a:extLst>
              <a:ext uri="{FF2B5EF4-FFF2-40B4-BE49-F238E27FC236}">
                <a16:creationId xmlns:a16="http://schemas.microsoft.com/office/drawing/2014/main" xmlns="" id="{004D70DF-600D-4994-BB18-3B14EF63DFA3}"/>
              </a:ext>
            </a:extLst>
          </p:cNvPr>
          <p:cNvSpPr/>
          <p:nvPr/>
        </p:nvSpPr>
        <p:spPr>
          <a:xfrm>
            <a:off x="560663" y="7696845"/>
            <a:ext cx="790468" cy="815049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507846">
              <a:defRPr/>
            </a:pPr>
            <a:r>
              <a:rPr lang="ru-RU" sz="4617" kern="0" dirty="0">
                <a:solidFill>
                  <a:prstClr val="white"/>
                </a:solidFill>
                <a:latin typeface="Bahnschrift"/>
              </a:rPr>
              <a:t>1</a:t>
            </a:r>
            <a:endParaRPr lang="en-ID" sz="4617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60967" y="1261497"/>
            <a:ext cx="6763122" cy="2344818"/>
          </a:xfrm>
          <a:prstGeom prst="rect">
            <a:avLst/>
          </a:prstGeom>
          <a:solidFill>
            <a:srgbClr val="006E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57"/>
            <a:endParaRPr lang="ru-RU" sz="1814" dirty="0">
              <a:ln w="0"/>
              <a:solidFill>
                <a:srgbClr val="0776C3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604250" y="1261497"/>
            <a:ext cx="6673538" cy="2344818"/>
          </a:xfrm>
          <a:prstGeom prst="rect">
            <a:avLst/>
          </a:prstGeom>
          <a:solidFill>
            <a:srgbClr val="006E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57"/>
            <a:endParaRPr lang="ru-RU" sz="1814">
              <a:ln w="0"/>
              <a:solidFill>
                <a:srgbClr val="0776C3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0251323" y="1316969"/>
            <a:ext cx="5160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размещении в ЕИС заказчиком план закупки/ изменения в план закупки/годовой отчет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поступают на проверку УО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8" y="1438381"/>
            <a:ext cx="2106541" cy="2106541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1" y="1455807"/>
            <a:ext cx="1894832" cy="2123432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560650" y="3815192"/>
            <a:ext cx="140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УО проводит мониторинг соответствия в течение: 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1048665" y="3859314"/>
            <a:ext cx="13569011" cy="58622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Стрелка вниз 167"/>
          <p:cNvSpPr/>
          <p:nvPr/>
        </p:nvSpPr>
        <p:spPr>
          <a:xfrm>
            <a:off x="2870153" y="4529639"/>
            <a:ext cx="537392" cy="507241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69" name="Стрелка вниз 168"/>
          <p:cNvSpPr/>
          <p:nvPr/>
        </p:nvSpPr>
        <p:spPr>
          <a:xfrm>
            <a:off x="7833312" y="4534703"/>
            <a:ext cx="537392" cy="507241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70" name="object 2"/>
          <p:cNvSpPr/>
          <p:nvPr/>
        </p:nvSpPr>
        <p:spPr>
          <a:xfrm>
            <a:off x="662445" y="5100410"/>
            <a:ext cx="4970005" cy="1272524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1507846"/>
            <a:r>
              <a:rPr lang="ru-RU" sz="2691" b="1" dirty="0">
                <a:solidFill>
                  <a:schemeClr val="bg1"/>
                </a:solidFill>
                <a:latin typeface="Calibri"/>
              </a:rPr>
              <a:t>3 рабочих дня </a:t>
            </a:r>
          </a:p>
          <a:p>
            <a:pPr algn="ctr" defTabSz="1507846"/>
            <a:r>
              <a:rPr lang="ru-RU" sz="2691" dirty="0">
                <a:solidFill>
                  <a:schemeClr val="bg1"/>
                </a:solidFill>
                <a:latin typeface="Calibri"/>
              </a:rPr>
              <a:t>по изменениям в план закупки</a:t>
            </a:r>
            <a:endParaRPr sz="269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71" name="object 2"/>
          <p:cNvSpPr/>
          <p:nvPr/>
        </p:nvSpPr>
        <p:spPr>
          <a:xfrm>
            <a:off x="5870281" y="5107145"/>
            <a:ext cx="4463455" cy="1269839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1507846"/>
            <a:r>
              <a:rPr lang="ru-RU" sz="2691" b="1" dirty="0">
                <a:solidFill>
                  <a:schemeClr val="bg1"/>
                </a:solidFill>
              </a:rPr>
              <a:t>5 рабочих дней </a:t>
            </a:r>
          </a:p>
          <a:p>
            <a:pPr algn="ctr" defTabSz="1507846"/>
            <a:r>
              <a:rPr lang="ru-RU" sz="2691" dirty="0">
                <a:solidFill>
                  <a:schemeClr val="bg1"/>
                </a:solidFill>
              </a:rPr>
              <a:t>по плану закупки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551069" y="2093762"/>
            <a:ext cx="4405766" cy="8132913"/>
          </a:xfrm>
          <a:prstGeom prst="roundRect">
            <a:avLst>
              <a:gd name="adj" fmla="val 50000"/>
            </a:avLst>
          </a:prstGeom>
          <a:solidFill>
            <a:srgbClr val="006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1444" y="2882099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НПА: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74865" y="3813138"/>
            <a:ext cx="38990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Федеральный закон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18.07.2011 № 223-ФЗ;</a:t>
            </a:r>
          </a:p>
          <a:p>
            <a:pPr marL="182563" lvl="0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</a:t>
            </a:r>
            <a:b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11.12.2014 г. № 1352;</a:t>
            </a:r>
          </a:p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29.10.2015 № 1169;</a:t>
            </a:r>
          </a:p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10.09.2012 № 908.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12562660" y="4530188"/>
            <a:ext cx="537392" cy="507241"/>
          </a:xfrm>
          <a:prstGeom prst="downArrow">
            <a:avLst/>
          </a:prstGeom>
          <a:solidFill>
            <a:srgbClr val="69AF85"/>
          </a:solidFill>
          <a:ln w="3175">
            <a:solidFill>
              <a:srgbClr val="69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1" name="object 2"/>
          <p:cNvSpPr/>
          <p:nvPr/>
        </p:nvSpPr>
        <p:spPr>
          <a:xfrm>
            <a:off x="10599629" y="5102630"/>
            <a:ext cx="4463455" cy="1269839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1507846"/>
            <a:r>
              <a:rPr lang="ru-RU" sz="2691" b="1" dirty="0">
                <a:solidFill>
                  <a:schemeClr val="bg1"/>
                </a:solidFill>
              </a:rPr>
              <a:t>10 рабочих дней - по ГО</a:t>
            </a:r>
          </a:p>
          <a:p>
            <a:pPr algn="ctr" defTabSz="1507846"/>
            <a:r>
              <a:rPr lang="ru-RU" sz="2691" b="1" dirty="0">
                <a:solidFill>
                  <a:schemeClr val="bg1"/>
                </a:solidFill>
              </a:rPr>
              <a:t>5 рабочих дней – повторный мониторинг ГО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82568" y="1564773"/>
            <a:ext cx="5160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УО включает заказчиков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на мониторинг соответствия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личном кабинете в ЕИС</a:t>
            </a:r>
          </a:p>
        </p:txBody>
      </p:sp>
    </p:spTree>
    <p:extLst>
      <p:ext uri="{BB962C8B-B14F-4D97-AF65-F5344CB8AC3E}">
        <p14:creationId xmlns:p14="http://schemas.microsoft.com/office/powerpoint/2010/main" val="35499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310589" y="-136525"/>
            <a:ext cx="13487400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4400" u="sng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Порядок проведения </a:t>
            </a:r>
            <a:r>
              <a:rPr lang="ru-RU" sz="4400" b="1" u="sng" spc="-15" dirty="0">
                <a:solidFill>
                  <a:srgbClr val="FF000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мониторинга соответствия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29E4436-F781-40C0-96D7-F44EF8F58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474" y="59892"/>
            <a:ext cx="4191000" cy="9113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24082F-6B6A-D51C-D0C3-9ED1F7E7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" y="637399"/>
            <a:ext cx="19550418" cy="104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15442</TotalTime>
  <Words>1075</Words>
  <Application>Microsoft Office PowerPoint</Application>
  <PresentationFormat>Произвольный</PresentationFormat>
  <Paragraphs>165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На срок с 1 февраля года, следующего за прошедшим календарным годом, и до завершения текущего года в случаях: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Елена Александровна Рогачева</cp:lastModifiedBy>
  <cp:revision>343</cp:revision>
  <cp:lastPrinted>2022-05-12T08:44:28Z</cp:lastPrinted>
  <dcterms:created xsi:type="dcterms:W3CDTF">2021-07-07T14:43:19Z</dcterms:created>
  <dcterms:modified xsi:type="dcterms:W3CDTF">2022-05-13T13:44:58Z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