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9" r:id="rId3"/>
    <p:sldId id="319" r:id="rId4"/>
    <p:sldId id="390" r:id="rId5"/>
    <p:sldId id="391" r:id="rId6"/>
    <p:sldId id="392" r:id="rId7"/>
    <p:sldId id="394" r:id="rId8"/>
    <p:sldId id="393" r:id="rId9"/>
    <p:sldId id="351" r:id="rId10"/>
    <p:sldId id="344" r:id="rId11"/>
    <p:sldId id="395" r:id="rId12"/>
    <p:sldId id="355" r:id="rId13"/>
    <p:sldId id="379" r:id="rId14"/>
    <p:sldId id="380" r:id="rId15"/>
    <p:sldId id="396" r:id="rId16"/>
    <p:sldId id="397" r:id="rId17"/>
    <p:sldId id="361" r:id="rId18"/>
    <p:sldId id="382" r:id="rId19"/>
    <p:sldId id="371" r:id="rId2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25F"/>
    <a:srgbClr val="FF6600"/>
    <a:srgbClr val="5FB5CD"/>
    <a:srgbClr val="0A86B2"/>
    <a:srgbClr val="907085"/>
    <a:srgbClr val="2963A9"/>
    <a:srgbClr val="178DA9"/>
    <a:srgbClr val="DCE6F2"/>
    <a:srgbClr val="339933"/>
    <a:srgbClr val="CE18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10" autoAdjust="0"/>
    <p:restoredTop sz="94005" autoAdjust="0"/>
  </p:normalViewPr>
  <p:slideViewPr>
    <p:cSldViewPr>
      <p:cViewPr>
        <p:scale>
          <a:sx n="60" d="100"/>
          <a:sy n="60" d="100"/>
        </p:scale>
        <p:origin x="-480" y="-1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Объем </a:t>
            </a:r>
          </a:p>
          <a:p>
            <a:pPr algn="ctr" rtl="0">
              <a:def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бытовых услуг, </a:t>
            </a:r>
          </a:p>
          <a:p>
            <a:pPr algn="ctr" rtl="0">
              <a:def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млрд. руб. </a:t>
            </a:r>
          </a:p>
        </c:rich>
      </c:tx>
      <c:layout>
        <c:manualLayout>
          <c:xMode val="edge"/>
          <c:yMode val="edge"/>
          <c:x val="0.14693861928620394"/>
          <c:y val="0"/>
        </c:manualLayout>
      </c:layout>
      <c:overlay val="0"/>
    </c:title>
    <c:autoTitleDeleted val="0"/>
    <c:view3D>
      <c:rotX val="0"/>
      <c:hPercent val="100"/>
      <c:rotY val="10"/>
      <c:depthPercent val="100"/>
      <c:rAngAx val="0"/>
      <c:perspective val="1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619264157091487E-2"/>
          <c:y val="0.15413029740425641"/>
          <c:w val="0.88839628648242919"/>
          <c:h val="0.660440616203921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Лист1!$A$46:$A$48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Лист1!$B$46:$B$48</c:f>
              <c:numCache>
                <c:formatCode>General</c:formatCode>
                <c:ptCount val="3"/>
                <c:pt idx="0">
                  <c:v>6.1</c:v>
                </c:pt>
                <c:pt idx="1">
                  <c:v>6.68</c:v>
                </c:pt>
                <c:pt idx="2">
                  <c:v>5.85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"/>
        <c:gapDepth val="0"/>
        <c:shape val="box"/>
        <c:axId val="109270528"/>
        <c:axId val="72971328"/>
        <c:axId val="0"/>
      </c:bar3DChart>
      <c:catAx>
        <c:axId val="109270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2971328"/>
        <c:crosses val="autoZero"/>
        <c:auto val="0"/>
        <c:lblAlgn val="ctr"/>
        <c:lblOffset val="80"/>
        <c:tickLblSkip val="1"/>
        <c:noMultiLvlLbl val="0"/>
      </c:catAx>
      <c:valAx>
        <c:axId val="72971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9270528"/>
        <c:crossesAt val="1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Оборот общественного питания, </a:t>
            </a:r>
          </a:p>
          <a:p>
            <a:pPr algn="ctr" rtl="0">
              <a:def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млрд. руб. </a:t>
            </a:r>
          </a:p>
        </c:rich>
      </c:tx>
      <c:layout>
        <c:manualLayout>
          <c:xMode val="edge"/>
          <c:yMode val="edge"/>
          <c:x val="0.14693861928620394"/>
          <c:y val="0"/>
        </c:manualLayout>
      </c:layout>
      <c:overlay val="0"/>
    </c:title>
    <c:autoTitleDeleted val="0"/>
    <c:view3D>
      <c:rotX val="0"/>
      <c:hPercent val="100"/>
      <c:rotY val="10"/>
      <c:depthPercent val="100"/>
      <c:rAngAx val="0"/>
      <c:perspective val="1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619264157091487E-2"/>
          <c:y val="0.15413029740425641"/>
          <c:w val="0.88839628648242919"/>
          <c:h val="0.660440616203921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Лист1!$A$26:$A$28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Лист1!$B$26:$B$28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18.8</c:v>
                </c:pt>
                <c:pt idx="2">
                  <c:v>13.5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"/>
        <c:gapDepth val="0"/>
        <c:shape val="box"/>
        <c:axId val="109272064"/>
        <c:axId val="72973056"/>
        <c:axId val="0"/>
      </c:bar3DChart>
      <c:catAx>
        <c:axId val="10927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2973056"/>
        <c:crosses val="autoZero"/>
        <c:auto val="0"/>
        <c:lblAlgn val="ctr"/>
        <c:lblOffset val="80"/>
        <c:tickLblSkip val="1"/>
        <c:noMultiLvlLbl val="0"/>
      </c:catAx>
      <c:valAx>
        <c:axId val="72973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9272064"/>
        <c:crossesAt val="1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Оборот розничной торговли, </a:t>
            </a:r>
          </a:p>
          <a:p>
            <a:pPr algn="ctr" rtl="0">
              <a:defRPr lang="ru-RU" sz="24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baseline="0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млрд. руб. </a:t>
            </a:r>
          </a:p>
        </c:rich>
      </c:tx>
      <c:layout>
        <c:manualLayout>
          <c:xMode val="edge"/>
          <c:yMode val="edge"/>
          <c:x val="0.14693861928620394"/>
          <c:y val="0"/>
        </c:manualLayout>
      </c:layout>
      <c:overlay val="0"/>
    </c:title>
    <c:autoTitleDeleted val="0"/>
    <c:view3D>
      <c:rotX val="0"/>
      <c:hPercent val="100"/>
      <c:rotY val="10"/>
      <c:depthPercent val="100"/>
      <c:rAngAx val="0"/>
      <c:perspective val="1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619264157091487E-2"/>
          <c:y val="0.15413029740425641"/>
          <c:w val="0.88839628648242919"/>
          <c:h val="0.660440616203921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Лист1!$A$3:$A$5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387</c:v>
                </c:pt>
                <c:pt idx="1">
                  <c:v>436.6</c:v>
                </c:pt>
                <c:pt idx="2">
                  <c:v>480.6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"/>
        <c:gapDepth val="0"/>
        <c:shape val="box"/>
        <c:axId val="110002176"/>
        <c:axId val="109699648"/>
        <c:axId val="0"/>
      </c:bar3DChart>
      <c:catAx>
        <c:axId val="11000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9699648"/>
        <c:crosses val="autoZero"/>
        <c:auto val="0"/>
        <c:lblAlgn val="ctr"/>
        <c:lblOffset val="80"/>
        <c:tickLblSkip val="1"/>
        <c:noMultiLvlLbl val="0"/>
      </c:catAx>
      <c:valAx>
        <c:axId val="109699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002176"/>
        <c:crossesAt val="1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Общественное питание и гостиницы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8000"/>
                    <a:shade val="51000"/>
                    <a:satMod val="130000"/>
                  </a:schemeClr>
                </a:gs>
                <a:gs pos="80000">
                  <a:schemeClr val="accent6">
                    <a:tint val="58000"/>
                    <a:shade val="93000"/>
                    <a:satMod val="130000"/>
                  </a:schemeClr>
                </a:gs>
                <a:gs pos="100000">
                  <a:schemeClr val="accent6">
                    <a:tint val="58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dirty="0" smtClean="0"/>
                      <a:t>23691</a:t>
                    </a:r>
                    <a:endParaRPr lang="en-US" sz="2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23691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виды услуг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86000"/>
                    <a:shade val="51000"/>
                    <a:satMod val="130000"/>
                  </a:schemeClr>
                </a:gs>
                <a:gs pos="80000">
                  <a:schemeClr val="accent6">
                    <a:tint val="86000"/>
                    <a:shade val="93000"/>
                    <a:satMod val="130000"/>
                  </a:schemeClr>
                </a:gs>
                <a:gs pos="100000">
                  <a:schemeClr val="accent6">
                    <a:tint val="8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dirty="0" smtClean="0"/>
                      <a:t>28147</a:t>
                    </a:r>
                    <a:endParaRPr lang="en-US" sz="2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28147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Торговля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86000"/>
                    <a:shade val="51000"/>
                    <a:satMod val="130000"/>
                  </a:schemeClr>
                </a:gs>
                <a:gs pos="80000">
                  <a:schemeClr val="accent6">
                    <a:shade val="86000"/>
                    <a:shade val="93000"/>
                    <a:satMod val="130000"/>
                  </a:schemeClr>
                </a:gs>
                <a:gs pos="100000">
                  <a:schemeClr val="accent6">
                    <a:shade val="8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dirty="0" smtClean="0"/>
                      <a:t>36781</a:t>
                    </a:r>
                    <a:endParaRPr lang="en-US" sz="2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36781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Средняя по Ленинградской области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8000"/>
                    <a:shade val="51000"/>
                    <a:satMod val="130000"/>
                  </a:schemeClr>
                </a:gs>
                <a:gs pos="80000">
                  <a:schemeClr val="accent6">
                    <a:shade val="58000"/>
                    <a:shade val="93000"/>
                    <a:satMod val="130000"/>
                  </a:schemeClr>
                </a:gs>
                <a:gs pos="100000">
                  <a:schemeClr val="accent6">
                    <a:shade val="58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dirty="0" smtClean="0"/>
                      <a:t>46563</a:t>
                    </a:r>
                    <a:endParaRPr lang="en-US" sz="2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46563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28320"/>
        <c:axId val="72971904"/>
      </c:barChart>
      <c:catAx>
        <c:axId val="1279283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72971904"/>
        <c:crosses val="autoZero"/>
        <c:auto val="1"/>
        <c:lblAlgn val="ctr"/>
        <c:lblOffset val="100"/>
        <c:noMultiLvlLbl val="0"/>
      </c:catAx>
      <c:valAx>
        <c:axId val="7297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92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987142660186364"/>
          <c:y val="0.1307278630217612"/>
          <c:w val="0.28138305917816359"/>
          <c:h val="0.72598577309735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Торговля</c:v>
                </c:pt>
                <c:pt idx="1">
                  <c:v>Общественное питание и гостиницы</c:v>
                </c:pt>
                <c:pt idx="2">
                  <c:v>Прочие виды услуг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36.9</c:v>
                </c:pt>
                <c:pt idx="1">
                  <c:v>4.0999999999999996</c:v>
                </c:pt>
                <c:pt idx="2">
                  <c:v>1.3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Общественное питание и гостиницы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ИП</c:v>
                </c:pt>
                <c:pt idx="1">
                  <c:v>ЮЛ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1796</c:v>
                </c:pt>
                <c:pt idx="1">
                  <c:v>843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услуги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ИП</c:v>
                </c:pt>
                <c:pt idx="1">
                  <c:v>ЮЛ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3668</c:v>
                </c:pt>
                <c:pt idx="1">
                  <c:v>1765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Торговля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ИП</c:v>
                </c:pt>
                <c:pt idx="1">
                  <c:v>ЮЛ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16239</c:v>
                </c:pt>
                <c:pt idx="1">
                  <c:v>5713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927808"/>
        <c:axId val="109705408"/>
        <c:axId val="0"/>
      </c:bar3DChart>
      <c:catAx>
        <c:axId val="12792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705408"/>
        <c:crosses val="autoZero"/>
        <c:auto val="1"/>
        <c:lblAlgn val="ctr"/>
        <c:lblOffset val="100"/>
        <c:noMultiLvlLbl val="0"/>
      </c:catAx>
      <c:valAx>
        <c:axId val="109705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792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36674572972481"/>
          <c:y val="4.104968066611217E-2"/>
          <c:w val="0.36668599740591074"/>
          <c:h val="0.822565886072718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explosion val="17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explosion val="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explosion val="14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Коммерческие предприятия, не относящиеся к субъектам МСП</c:v>
                </c:pt>
                <c:pt idx="1">
                  <c:v>Малые и средние предприятия (МСП)</c:v>
                </c:pt>
                <c:pt idx="2">
                  <c:v>Индивидуальнве предприниматели, торгующие вне рынков</c:v>
                </c:pt>
                <c:pt idx="3">
                  <c:v>Продажа товаров на розничных
рынках и ярмарках
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10</c:v>
                </c:pt>
                <c:pt idx="2">
                  <c:v>15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 algn="l" rtl="0">
              <a:defRPr lang="ru-RU"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l" rtl="0">
              <a:defRPr lang="ru-RU"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algn="l" rtl="0">
              <a:defRPr lang="ru-RU"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algn="l" rtl="0">
              <a:defRPr lang="ru-RU"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956487740678386"/>
          <c:y val="3.2939594455387071E-2"/>
          <c:w val="0.40741769433025959"/>
          <c:h val="0.96567374898915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08888755950197E-2"/>
          <c:y val="8.3377046102254392E-3"/>
          <c:w val="0.92538222248809965"/>
          <c:h val="0.85853234952795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ярмарок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8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1072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1072</c:v>
                </c:pt>
                <c:pt idx="1">
                  <c:v>1009</c:v>
                </c:pt>
                <c:pt idx="2">
                  <c:v>940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8520704"/>
        <c:axId val="109662720"/>
      </c:barChart>
      <c:catAx>
        <c:axId val="12852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9662720"/>
        <c:crosses val="autoZero"/>
        <c:auto val="1"/>
        <c:lblAlgn val="ctr"/>
        <c:lblOffset val="100"/>
        <c:noMultiLvlLbl val="0"/>
      </c:catAx>
      <c:valAx>
        <c:axId val="109662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52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682301000371936E-3"/>
          <c:y val="0"/>
          <c:w val="0.91564946889959087"/>
          <c:h val="0.85282805553481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28716</c:v>
                </c:pt>
                <c:pt idx="1">
                  <c:v>25716</c:v>
                </c:pt>
                <c:pt idx="2">
                  <c:v>20861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095616"/>
        <c:axId val="109664448"/>
      </c:barChart>
      <c:catAx>
        <c:axId val="13009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664448"/>
        <c:crosses val="autoZero"/>
        <c:auto val="1"/>
        <c:lblAlgn val="ctr"/>
        <c:lblOffset val="100"/>
        <c:noMultiLvlLbl val="0"/>
      </c:catAx>
      <c:valAx>
        <c:axId val="1096644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30095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9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0.85246</cdr:y>
    </cdr:from>
    <cdr:to>
      <cdr:x>0.96359</cdr:x>
      <cdr:y>0.88525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-5340683" y="3744416"/>
          <a:ext cx="3191757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EE1ED-6DC1-4802-9A21-C6851729AF1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63F62-4968-4E25-A432-244071C93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82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D6DC7-A53B-4CAD-B638-2996D3E0FC27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3"/>
            <a:ext cx="2950475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687AD-2CE3-4FD8-8316-D063B3D9E9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50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40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704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220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4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78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99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03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50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33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43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1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8435-1FA5-4621-9819-2AD7F281583E}" type="datetimeFigureOut">
              <a:rPr lang="ru-RU" smtClean="0"/>
              <a:t>11.03.2021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4E7A7-4E8D-43E5-B7CC-FDA18857BF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29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819569" y="1517948"/>
            <a:ext cx="8767443" cy="414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cap="all" dirty="0"/>
              <a:t>Особенности реализации показателя </a:t>
            </a:r>
            <a:endParaRPr lang="ru-RU" sz="3200" dirty="0"/>
          </a:p>
          <a:p>
            <a:r>
              <a:rPr lang="ru-RU" sz="3200" b="1" dirty="0"/>
              <a:t>«</a:t>
            </a:r>
            <a:r>
              <a:rPr lang="ru-RU" sz="2800" b="1" dirty="0"/>
              <a:t>Темпы роста оборота розничной торговли, осуществляемая </a:t>
            </a:r>
            <a:endParaRPr lang="ru-RU" sz="2800" dirty="0"/>
          </a:p>
          <a:p>
            <a:r>
              <a:rPr lang="ru-RU" sz="3200" b="1" dirty="0"/>
              <a:t>на розничных рынках и ярмарках» </a:t>
            </a:r>
            <a:endParaRPr lang="ru-RU" sz="3200" dirty="0"/>
          </a:p>
          <a:p>
            <a:r>
              <a:rPr lang="ru-RU" sz="3200" b="1" dirty="0"/>
              <a:t>Стандарта развития конкуренции</a:t>
            </a:r>
            <a:endParaRPr lang="ru-RU" sz="3200" dirty="0"/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1438780" y="88783"/>
            <a:ext cx="7596333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A86B2"/>
                </a:solidFill>
                <a:latin typeface="+mn-lt"/>
                <a:cs typeface="Arial" pitchFamily="34" charset="0"/>
              </a:rPr>
              <a:t>Комитет по развитию малого, среднего бизнеса </a:t>
            </a:r>
            <a:br>
              <a:rPr lang="ru-RU" sz="2000" b="1" dirty="0">
                <a:solidFill>
                  <a:srgbClr val="0A86B2"/>
                </a:solidFill>
                <a:latin typeface="+mn-lt"/>
                <a:cs typeface="Arial" pitchFamily="34" charset="0"/>
              </a:rPr>
            </a:br>
            <a:r>
              <a:rPr lang="ru-RU" sz="2000" b="1" dirty="0">
                <a:solidFill>
                  <a:srgbClr val="0A86B2"/>
                </a:solidFill>
                <a:latin typeface="+mn-lt"/>
                <a:cs typeface="Arial" pitchFamily="34" charset="0"/>
              </a:rPr>
              <a:t>и потребительского рынка </a:t>
            </a:r>
          </a:p>
          <a:p>
            <a:pPr algn="l"/>
            <a:r>
              <a:rPr lang="ru-RU" sz="2000" b="1" dirty="0">
                <a:solidFill>
                  <a:srgbClr val="0A86B2"/>
                </a:solidFill>
                <a:latin typeface="+mn-lt"/>
                <a:cs typeface="Arial" pitchFamily="34" charset="0"/>
              </a:rPr>
              <a:t>Ленинградской области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404808"/>
            <a:ext cx="894831" cy="10241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82988" y="2132857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Итоги развития 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потребительского рынка Ленинградской области за </a:t>
            </a:r>
            <a:r>
              <a:rPr lang="ru-RU" sz="4000" b="1" dirty="0" smtClean="0">
                <a:solidFill>
                  <a:srgbClr val="FF0000"/>
                </a:solidFill>
              </a:rPr>
              <a:t>2020 </a:t>
            </a:r>
            <a:r>
              <a:rPr lang="ru-RU" sz="4000" b="1" dirty="0">
                <a:solidFill>
                  <a:srgbClr val="FF0000"/>
                </a:solidFill>
              </a:rPr>
              <a:t>год 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и задачах на </a:t>
            </a:r>
            <a:r>
              <a:rPr lang="ru-RU" sz="4000" b="1" dirty="0" smtClean="0">
                <a:solidFill>
                  <a:srgbClr val="FF0000"/>
                </a:solidFill>
              </a:rPr>
              <a:t>2021 </a:t>
            </a:r>
            <a:r>
              <a:rPr lang="ru-RU" sz="4000" b="1" dirty="0">
                <a:solidFill>
                  <a:srgbClr val="FF0000"/>
                </a:solidFill>
              </a:rPr>
              <a:t>год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0" y="5861651"/>
            <a:ext cx="2775749" cy="82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yua_prodan\AppData\Local\Microsoft\Windows\Temporary Internet Files\Content.Outlook\D9CRF973\53055713_1133611446817849_5379624860987162624_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1" t="28915" r="16000" b="33098"/>
          <a:stretch/>
        </p:blipFill>
        <p:spPr bwMode="auto">
          <a:xfrm>
            <a:off x="5231905" y="5730269"/>
            <a:ext cx="4932037" cy="101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5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Возмещение затрат организациям ЛОСПО – 11 км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97127"/>
              </p:ext>
            </p:extLst>
          </p:nvPr>
        </p:nvGraphicFramePr>
        <p:xfrm>
          <a:off x="22622" y="1412776"/>
          <a:ext cx="12191999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89"/>
                <a:gridCol w="2589451"/>
                <a:gridCol w="2805239"/>
                <a:gridCol w="3128920"/>
              </a:tblGrid>
              <a:tr h="154675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Район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субъектов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Сумма субсидии, тыс. руб.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Бюджетные ассигнования МО, тыс. руб.</a:t>
                      </a:r>
                    </a:p>
                  </a:txBody>
                  <a:tcPr anchor="ctr"/>
                </a:tc>
              </a:tr>
              <a:tr h="89235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Бокситогорский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5 359,2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880,0</a:t>
                      </a:r>
                      <a:endParaRPr lang="ru-RU" sz="3200" dirty="0"/>
                    </a:p>
                  </a:txBody>
                  <a:tcPr anchor="ctr"/>
                </a:tc>
              </a:tr>
              <a:tr h="90337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Лодейнопольский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1 188,0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243,1</a:t>
                      </a:r>
                      <a:endParaRPr lang="ru-RU" sz="3200" dirty="0"/>
                    </a:p>
                  </a:txBody>
                  <a:tcPr anchor="ctr"/>
                </a:tc>
              </a:tr>
              <a:tr h="81303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Подпорожский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     967,8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200, 9</a:t>
                      </a:r>
                    </a:p>
                  </a:txBody>
                  <a:tcPr anchor="ctr"/>
                </a:tc>
              </a:tr>
              <a:tr h="81303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Кингисеппский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1 485,0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298,0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2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Возмещение затрат организациям ЛОСПО – 11 км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83106"/>
              </p:ext>
            </p:extLst>
          </p:nvPr>
        </p:nvGraphicFramePr>
        <p:xfrm>
          <a:off x="0" y="1340768"/>
          <a:ext cx="12191999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89"/>
                <a:gridCol w="2589451"/>
                <a:gridCol w="2805239"/>
                <a:gridCol w="3128920"/>
              </a:tblGrid>
              <a:tr h="13027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Район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субъектов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Сумма субсидии, тыс. руб.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Бюджетные ассигнования МО, тыс. руб.</a:t>
                      </a:r>
                    </a:p>
                  </a:txBody>
                  <a:tcPr anchor="ctr"/>
                </a:tc>
              </a:tr>
              <a:tr h="751612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Лужский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2 100,0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2 307,7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60892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Приозерский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1 500,0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1 666,7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4803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Волховский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110,0</a:t>
                      </a:r>
                    </a:p>
                  </a:txBody>
                  <a:tcPr anchor="ctr"/>
                </a:tc>
              </a:tr>
              <a:tr h="676358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16 000,0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5 706,4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9376" y="5517233"/>
            <a:ext cx="11593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Количество </a:t>
            </a:r>
            <a:r>
              <a:rPr lang="ru-RU" sz="2800" b="1" dirty="0">
                <a:solidFill>
                  <a:srgbClr val="FF0000"/>
                </a:solidFill>
              </a:rPr>
              <a:t>обслуживаемых населенных пунктов </a:t>
            </a:r>
            <a:r>
              <a:rPr lang="ru-RU" sz="2800" b="1" dirty="0" smtClean="0">
                <a:solidFill>
                  <a:srgbClr val="FF0000"/>
                </a:solidFill>
              </a:rPr>
              <a:t>в 2019 году - 255 ед., в 2020 </a:t>
            </a:r>
            <a:r>
              <a:rPr lang="ru-RU" sz="2800" b="1" dirty="0">
                <a:solidFill>
                  <a:srgbClr val="FF0000"/>
                </a:solidFill>
              </a:rPr>
              <a:t>году составило </a:t>
            </a:r>
            <a:r>
              <a:rPr lang="ru-RU" sz="2800" b="1" dirty="0" smtClean="0">
                <a:solidFill>
                  <a:srgbClr val="FF0000"/>
                </a:solidFill>
              </a:rPr>
              <a:t>358 </a:t>
            </a:r>
            <a:r>
              <a:rPr lang="ru-RU" sz="2800" b="1" dirty="0">
                <a:solidFill>
                  <a:srgbClr val="FF0000"/>
                </a:solidFill>
              </a:rPr>
              <a:t>ед</a:t>
            </a:r>
            <a:r>
              <a:rPr lang="ru-RU" sz="2800" b="1" dirty="0" smtClean="0">
                <a:solidFill>
                  <a:srgbClr val="FF0000"/>
                </a:solidFill>
              </a:rPr>
              <a:t>., что больше на 40 %.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076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Организация ярмарок </a:t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на территории Ленинградской области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3512" y="1689980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Проведено 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ярмарок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2020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году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97346321"/>
              </p:ext>
            </p:extLst>
          </p:nvPr>
        </p:nvGraphicFramePr>
        <p:xfrm>
          <a:off x="1991544" y="2708921"/>
          <a:ext cx="3744416" cy="3602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26409541"/>
              </p:ext>
            </p:extLst>
          </p:nvPr>
        </p:nvGraphicFramePr>
        <p:xfrm>
          <a:off x="6694145" y="2502260"/>
          <a:ext cx="331236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84032" y="1709203"/>
            <a:ext cx="39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Организовано торговых мест в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2020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году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779414" y="5877272"/>
            <a:ext cx="31418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6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88642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Утверждены Постановлением Правительства Российской Федерации от 19.10.2017 г. № 1273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321185"/>
              </p:ext>
            </p:extLst>
          </p:nvPr>
        </p:nvGraphicFramePr>
        <p:xfrm>
          <a:off x="1559496" y="2420889"/>
          <a:ext cx="9073008" cy="30883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34994"/>
                <a:gridCol w="3034994"/>
                <a:gridCol w="3003020"/>
              </a:tblGrid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Присваиваемая торговому объекту</a:t>
                      </a:r>
                      <a:r>
                        <a:rPr lang="ru-RU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категория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Прогнозируемое количество пострадавших , чел.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Ущерб по балансовой стоимости, </a:t>
                      </a:r>
                      <a:r>
                        <a:rPr lang="ru-RU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млн.рублей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sz="2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2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категория</a:t>
                      </a:r>
                      <a:r>
                        <a:rPr lang="en-US" sz="2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более 1000</a:t>
                      </a:r>
                      <a:endParaRPr lang="ru-RU" sz="27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более 50</a:t>
                      </a:r>
                      <a:endParaRPr lang="ru-RU" sz="27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2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категория</a:t>
                      </a:r>
                      <a:r>
                        <a:rPr lang="en-US" sz="2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0" dirty="0" smtClean="0">
                          <a:solidFill>
                            <a:schemeClr val="bg1"/>
                          </a:solidFill>
                        </a:rPr>
                        <a:t>от 200 до 1000</a:t>
                      </a:r>
                      <a:endParaRPr lang="ru-RU" sz="27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b="0" dirty="0" smtClean="0">
                          <a:solidFill>
                            <a:schemeClr val="bg1"/>
                          </a:solidFill>
                        </a:rPr>
                        <a:t>от 15 до 50</a:t>
                      </a:r>
                      <a:endParaRPr lang="en-US" sz="3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III </a:t>
                      </a:r>
                      <a:r>
                        <a:rPr lang="ru-RU" sz="2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категория </a:t>
                      </a:r>
                      <a:endParaRPr lang="ru-RU" sz="2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0" dirty="0" smtClean="0">
                          <a:solidFill>
                            <a:schemeClr val="bg1"/>
                          </a:solidFill>
                        </a:rPr>
                        <a:t>от 50 до 200</a:t>
                      </a:r>
                      <a:endParaRPr lang="ru-RU" sz="27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b="0" dirty="0" smtClean="0">
                          <a:solidFill>
                            <a:schemeClr val="bg1"/>
                          </a:solidFill>
                        </a:rPr>
                        <a:t>от 5 до 15</a:t>
                      </a:r>
                      <a:endParaRPr lang="en-US" sz="3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71464" y="5611505"/>
            <a:ext cx="9721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+mj-lt"/>
                <a:ea typeface="+mj-ea"/>
                <a:cs typeface="+mj-cs"/>
              </a:rPr>
              <a:t>На 1 марта 2021 </a:t>
            </a:r>
            <a:r>
              <a:rPr lang="ru-RU" sz="2800" b="1" dirty="0">
                <a:latin typeface="+mj-lt"/>
                <a:ea typeface="+mj-ea"/>
                <a:cs typeface="+mj-cs"/>
              </a:rPr>
              <a:t>года 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в Перечень включено 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1106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 объектов,</a:t>
            </a:r>
          </a:p>
          <a:p>
            <a:pPr algn="ctr"/>
            <a:r>
              <a:rPr lang="ru-RU" sz="2800" b="1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308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 из них обследование не прошли  </a:t>
            </a:r>
            <a:endParaRPr lang="ru-RU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Требования к антитеррористической защищенности торговых </a:t>
            </a:r>
            <a:r>
              <a:rPr lang="ru-RU" sz="4000" b="1" dirty="0" smtClean="0">
                <a:solidFill>
                  <a:schemeClr val="bg1"/>
                </a:solidFill>
              </a:rPr>
              <a:t>объектов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8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512" y="1412776"/>
            <a:ext cx="8964488" cy="4536504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  <a:buClr>
                <a:srgbClr val="FF0000"/>
              </a:buClr>
              <a:buSzPct val="200000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700" b="1" dirty="0">
                <a:solidFill>
                  <a:schemeClr val="bg2">
                    <a:lumMod val="25000"/>
                  </a:schemeClr>
                </a:solidFill>
              </a:rPr>
              <a:t>п. 3.1 ст. 5 Федерального закона от 28 декабря 2009</a:t>
            </a:r>
            <a:br>
              <a:rPr lang="ru-RU" sz="27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b="1" dirty="0">
                <a:solidFill>
                  <a:schemeClr val="bg2">
                    <a:lumMod val="25000"/>
                  </a:schemeClr>
                </a:solidFill>
              </a:rPr>
              <a:t>года №381-ФЗ «Об основах государственного регулирования торговой деятельности в Российской Федерации»; </a:t>
            </a:r>
            <a:br>
              <a:rPr lang="ru-RU" sz="27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b="1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</a:rPr>
              <a:t>распоряжение </a:t>
            </a:r>
            <a:r>
              <a:rPr lang="ru-RU" sz="2700" b="1" dirty="0">
                <a:solidFill>
                  <a:schemeClr val="bg2">
                    <a:lumMod val="25000"/>
                  </a:schemeClr>
                </a:solidFill>
              </a:rPr>
              <a:t>Правительства </a:t>
            </a:r>
            <a:br>
              <a:rPr lang="ru-RU" sz="27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b="1" dirty="0">
                <a:solidFill>
                  <a:schemeClr val="bg2">
                    <a:lumMod val="25000"/>
                  </a:schemeClr>
                </a:solidFill>
              </a:rPr>
              <a:t>Российской Федерации </a:t>
            </a:r>
            <a:br>
              <a:rPr lang="ru-RU" sz="27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b="1" dirty="0">
                <a:solidFill>
                  <a:schemeClr val="bg2">
                    <a:lumMod val="25000"/>
                  </a:schemeClr>
                </a:solidFill>
              </a:rPr>
              <a:t>от 28 апреля 2018 года № 792-р </a:t>
            </a:r>
            <a:r>
              <a:rPr lang="ru-RU" sz="3200" dirty="0">
                <a:solidFill>
                  <a:prstClr val="black"/>
                </a:solidFill>
              </a:rPr>
              <a:t/>
            </a:r>
            <a:br>
              <a:rPr lang="ru-RU" sz="3200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24001" y="0"/>
            <a:ext cx="9144000" cy="119675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Обязательная маркировка товаров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3302130"/>
            <a:ext cx="3528392" cy="3528392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Обязательная маркировка товаров</a:t>
            </a:r>
          </a:p>
        </p:txBody>
      </p:sp>
    </p:spTree>
    <p:extLst>
      <p:ext uri="{BB962C8B-B14F-4D97-AF65-F5344CB8AC3E}">
        <p14:creationId xmlns:p14="http://schemas.microsoft.com/office/powerpoint/2010/main" val="28705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24001" y="0"/>
            <a:ext cx="9144000" cy="119675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Обязательная маркировка товаров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556231"/>
              </p:ext>
            </p:extLst>
          </p:nvPr>
        </p:nvGraphicFramePr>
        <p:xfrm>
          <a:off x="479376" y="1511384"/>
          <a:ext cx="11305256" cy="5229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680"/>
                <a:gridCol w="2584060"/>
                <a:gridCol w="2551758"/>
                <a:gridCol w="2551758"/>
              </a:tblGrid>
              <a:tr h="12804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Товарная группа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Дата введения маркировки</a:t>
                      </a:r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Дата введения маркировки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Кол-во субъектов зарегистрированных  в системе               "Честный знак"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Процент регистрации субъектов по состоянию  на 26.02.2021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</a:tr>
              <a:tr h="4858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Табачная продукция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марта  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2019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1 434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78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0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Обувные товары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июля 2020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841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97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8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Лекарства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июля 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2020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680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78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58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Фототовары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октября 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2020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69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8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Духи и туалетная вода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октября 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2020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160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72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58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Шины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ноября 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2020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188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79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556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Товары легкой промышленности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января 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2021 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1520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80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24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Итого по Ленинградской области: 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4 834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95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Обязательная маркировка товаров</a:t>
            </a:r>
          </a:p>
        </p:txBody>
      </p:sp>
    </p:spTree>
    <p:extLst>
      <p:ext uri="{BB962C8B-B14F-4D97-AF65-F5344CB8AC3E}">
        <p14:creationId xmlns:p14="http://schemas.microsoft.com/office/powerpoint/2010/main" val="11029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507" y="481033"/>
            <a:ext cx="10583953" cy="3460656"/>
          </a:xfrm>
        </p:spPr>
        <p:txBody>
          <a:bodyPr>
            <a:normAutofit/>
          </a:bodyPr>
          <a:lstStyle/>
          <a:p>
            <a:pPr marL="457154" indent="-457154" algn="l">
              <a:spcBef>
                <a:spcPct val="20000"/>
              </a:spcBef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1737" y="481033"/>
            <a:ext cx="6352880" cy="356093"/>
          </a:xfrm>
          <a:prstGeom prst="rect">
            <a:avLst/>
          </a:prstGeom>
        </p:spPr>
        <p:txBody>
          <a:bodyPr wrap="square" lIns="81446" tIns="40723" rIns="81446" bIns="40723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№ 792-р от 28.04.2018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0" y="1340768"/>
            <a:ext cx="12025912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Обязательная маркировка товаров</a:t>
            </a:r>
          </a:p>
        </p:txBody>
      </p:sp>
    </p:spTree>
    <p:extLst>
      <p:ext uri="{BB962C8B-B14F-4D97-AF65-F5344CB8AC3E}">
        <p14:creationId xmlns:p14="http://schemas.microsoft.com/office/powerpoint/2010/main" val="2619930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84785"/>
            <a:ext cx="1207266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FF0000"/>
              </a:buClr>
              <a:buSzPct val="150000"/>
            </a:pPr>
            <a:r>
              <a:rPr lang="ru-RU" sz="2600" b="1" dirty="0" smtClean="0">
                <a:solidFill>
                  <a:srgbClr val="FF0000"/>
                </a:solidFill>
              </a:rPr>
              <a:t>1.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Реализация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основного мероприятия «Развитие потребительского рынка Ленинградской области» государственной программы «Стимулирование экономической активности Ленинградской области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1200"/>
              </a:spcAft>
              <a:buClr>
                <a:srgbClr val="FF0000"/>
              </a:buClr>
              <a:buSzPct val="150000"/>
            </a:pPr>
            <a:r>
              <a:rPr lang="ru-RU" sz="2600" b="1" dirty="0">
                <a:solidFill>
                  <a:srgbClr val="FF0000"/>
                </a:solidFill>
              </a:rPr>
              <a:t>2.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Организация подключения субъектов предпринимательства реализующих товары подлежащие обязательной маркировке к системе Честный знак во исполнение норм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распоряжения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Правительства РФ от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28.04.2018 №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792-р </a:t>
            </a:r>
            <a:endParaRPr lang="ru-RU" sz="2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1200"/>
              </a:spcAft>
              <a:buClr>
                <a:srgbClr val="FF0000"/>
              </a:buClr>
              <a:buSzPct val="150000"/>
            </a:pPr>
            <a:r>
              <a:rPr lang="ru-RU" sz="2600" b="1" dirty="0" smtClean="0">
                <a:solidFill>
                  <a:srgbClr val="FF0000"/>
                </a:solidFill>
              </a:rPr>
              <a:t>3</a:t>
            </a:r>
            <a:r>
              <a:rPr lang="ru-RU" sz="2600" b="1" dirty="0">
                <a:solidFill>
                  <a:srgbClr val="FF0000"/>
                </a:solidFill>
              </a:rPr>
              <a:t>.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Обеспечение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продовольственной безопасности, стимулирования предпримательской активности, самозанятости граждан, расширение возможности сбыта отечественной продукции, в т. ч. продукции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сельхозпроизводителей и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К(Ф)Х</a:t>
            </a:r>
          </a:p>
          <a:p>
            <a:pPr>
              <a:spcAft>
                <a:spcPts val="1200"/>
              </a:spcAft>
              <a:buClr>
                <a:srgbClr val="FF0000"/>
              </a:buClr>
              <a:buSzPct val="150000"/>
            </a:pPr>
            <a:r>
              <a:rPr lang="ru-RU" sz="2600" b="1" dirty="0" smtClean="0">
                <a:solidFill>
                  <a:srgbClr val="FF0000"/>
                </a:solidFill>
              </a:rPr>
              <a:t>4</a:t>
            </a:r>
            <a:r>
              <a:rPr lang="ru-RU" sz="2600" b="1" dirty="0">
                <a:solidFill>
                  <a:srgbClr val="FF0000"/>
                </a:solidFill>
              </a:rPr>
              <a:t>.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 Обеспечение максимальной доступности торговых объектов для населения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Основные задачи на </a:t>
            </a:r>
            <a:r>
              <a:rPr lang="ru-RU" sz="4000" b="1" dirty="0" smtClean="0">
                <a:solidFill>
                  <a:schemeClr val="bg1"/>
                </a:solidFill>
              </a:rPr>
              <a:t>2021 </a:t>
            </a:r>
            <a:r>
              <a:rPr lang="ru-RU" sz="4000" b="1" dirty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2556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40769"/>
            <a:ext cx="1219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FF0000"/>
              </a:buClr>
              <a:buSzPct val="150000"/>
            </a:pPr>
            <a:r>
              <a:rPr lang="ru-RU" sz="2600" b="1" dirty="0" smtClean="0">
                <a:solidFill>
                  <a:srgbClr val="FF0000"/>
                </a:solidFill>
              </a:rPr>
              <a:t>5.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Завершение работы по категорированию торговых объектов во исполнение ПП РФ от 19.11.2017 года № 1273</a:t>
            </a:r>
          </a:p>
          <a:p>
            <a:pPr>
              <a:spcAft>
                <a:spcPts val="1200"/>
              </a:spcAft>
              <a:buClr>
                <a:srgbClr val="FF0000"/>
              </a:buClr>
              <a:buSzPct val="150000"/>
            </a:pPr>
            <a:r>
              <a:rPr lang="ru-RU" sz="2600" b="1" dirty="0">
                <a:solidFill>
                  <a:srgbClr val="FF0000"/>
                </a:solidFill>
              </a:rPr>
              <a:t>6.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Участие в проекте по исключению недобросовестного поведения на рынках – внедрение использования ККТ на рынках и предприятиях общественного питания</a:t>
            </a:r>
            <a:endParaRPr lang="ru-RU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200"/>
              </a:spcAft>
              <a:buClr>
                <a:srgbClr val="FF0000"/>
              </a:buClr>
              <a:buSzPct val="150000"/>
            </a:pPr>
            <a:r>
              <a:rPr lang="ru-RU" sz="2600" b="1" dirty="0">
                <a:solidFill>
                  <a:srgbClr val="FF0000"/>
                </a:solidFill>
              </a:rPr>
              <a:t>7</a:t>
            </a:r>
            <a:r>
              <a:rPr lang="ru-RU" sz="2600" b="1" dirty="0" smtClean="0">
                <a:solidFill>
                  <a:srgbClr val="FF0000"/>
                </a:solidFill>
              </a:rPr>
              <a:t>.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Сохранение, возрождение и развитие народных художественных промыслов и ремесел Ленинградской области</a:t>
            </a:r>
          </a:p>
          <a:p>
            <a:pPr>
              <a:spcAft>
                <a:spcPts val="1200"/>
              </a:spcAft>
              <a:buClr>
                <a:srgbClr val="FF0000"/>
              </a:buClr>
              <a:buSzPct val="150000"/>
            </a:pPr>
            <a:r>
              <a:rPr lang="ru-RU" sz="2600" b="1" dirty="0">
                <a:solidFill>
                  <a:srgbClr val="FF0000"/>
                </a:solidFill>
              </a:rPr>
              <a:t>8</a:t>
            </a:r>
            <a:r>
              <a:rPr lang="ru-RU" sz="2600" b="1" dirty="0" smtClean="0">
                <a:solidFill>
                  <a:srgbClr val="FF0000"/>
                </a:solidFill>
              </a:rPr>
              <a:t>.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Развитие малоформатной торговли, в том числе нестационарной, мобильной и ярмарочной </a:t>
            </a:r>
            <a:endParaRPr lang="ru-RU" sz="2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1200"/>
              </a:spcAft>
              <a:buClr>
                <a:srgbClr val="FF0000"/>
              </a:buClr>
              <a:buSzPct val="150000"/>
            </a:pPr>
            <a:r>
              <a:rPr lang="ru-RU" sz="2600" b="1" dirty="0">
                <a:solidFill>
                  <a:srgbClr val="FF0000"/>
                </a:solidFill>
              </a:rPr>
              <a:t>9</a:t>
            </a:r>
            <a:r>
              <a:rPr lang="ru-RU" sz="2600" b="1" dirty="0" smtClean="0">
                <a:solidFill>
                  <a:srgbClr val="FF0000"/>
                </a:solidFill>
              </a:rPr>
              <a:t>.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Обеспечение ведения дислокации объектов потребительского рынка посредством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АИС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Мониторинг СЭР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Основные задачи на </a:t>
            </a:r>
            <a:r>
              <a:rPr lang="ru-RU" sz="4000" b="1" dirty="0" smtClean="0">
                <a:solidFill>
                  <a:schemeClr val="bg1"/>
                </a:solidFill>
              </a:rPr>
              <a:t>2021 </a:t>
            </a:r>
            <a:r>
              <a:rPr lang="ru-RU" sz="4000" b="1" dirty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7729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819569" y="1452039"/>
            <a:ext cx="8767443" cy="414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cap="all" dirty="0"/>
              <a:t>Особенности реализации показателя </a:t>
            </a:r>
            <a:endParaRPr lang="ru-RU" sz="4400" dirty="0"/>
          </a:p>
          <a:p>
            <a:r>
              <a:rPr lang="ru-RU" sz="3200" b="1" dirty="0"/>
              <a:t>«</a:t>
            </a:r>
            <a:r>
              <a:rPr lang="ru-RU" sz="2800" b="1" dirty="0"/>
              <a:t>Темпы роста оборота розничной торговли, осуществляемая </a:t>
            </a:r>
            <a:endParaRPr lang="ru-RU" sz="2800" dirty="0"/>
          </a:p>
          <a:p>
            <a:r>
              <a:rPr lang="ru-RU" sz="3200" b="1" dirty="0"/>
              <a:t>на розничных рынках и ярмарках» </a:t>
            </a:r>
            <a:endParaRPr lang="ru-RU" sz="3200" dirty="0"/>
          </a:p>
          <a:p>
            <a:r>
              <a:rPr lang="ru-RU" sz="3200" b="1" dirty="0"/>
              <a:t>Стандарта развития конкуренции</a:t>
            </a:r>
            <a:endParaRPr lang="ru-RU" sz="3200" dirty="0"/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089202" y="144625"/>
            <a:ext cx="7596333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A86B2"/>
                </a:solidFill>
                <a:latin typeface="+mn-lt"/>
                <a:cs typeface="Arial" pitchFamily="34" charset="0"/>
              </a:rPr>
              <a:t>Комитет по развитию малого, среднего бизнеса </a:t>
            </a:r>
            <a:br>
              <a:rPr lang="ru-RU" sz="2000" b="1" dirty="0">
                <a:solidFill>
                  <a:srgbClr val="0A86B2"/>
                </a:solidFill>
                <a:latin typeface="+mn-lt"/>
                <a:cs typeface="Arial" pitchFamily="34" charset="0"/>
              </a:rPr>
            </a:br>
            <a:r>
              <a:rPr lang="ru-RU" sz="2000" b="1" dirty="0">
                <a:solidFill>
                  <a:srgbClr val="0A86B2"/>
                </a:solidFill>
                <a:latin typeface="+mn-lt"/>
                <a:cs typeface="Arial" pitchFamily="34" charset="0"/>
              </a:rPr>
              <a:t>и потребительского рынка </a:t>
            </a:r>
          </a:p>
          <a:p>
            <a:pPr algn="l"/>
            <a:r>
              <a:rPr lang="ru-RU" sz="2000" b="1" dirty="0">
                <a:solidFill>
                  <a:srgbClr val="0A86B2"/>
                </a:solidFill>
                <a:latin typeface="+mn-lt"/>
                <a:cs typeface="Arial" pitchFamily="34" charset="0"/>
              </a:rPr>
              <a:t>Ленинградской области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0" y="460650"/>
            <a:ext cx="894831" cy="10241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21046" y="2564904"/>
            <a:ext cx="89644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FF0000"/>
                </a:solidFill>
              </a:rPr>
              <a:t>Спасибо за внимание!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0" y="5861651"/>
            <a:ext cx="2775749" cy="82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yua_prodan\AppData\Local\Microsoft\Windows\Temporary Internet Files\Content.Outlook\D9CRF973\53055713_1133611446817849_5379624860987162624_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1" t="28915" r="16000" b="33098"/>
          <a:stretch/>
        </p:blipFill>
        <p:spPr bwMode="auto">
          <a:xfrm>
            <a:off x="5231905" y="5730269"/>
            <a:ext cx="4932037" cy="101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52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Потребительский рынок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31504" y="2261105"/>
            <a:ext cx="3456385" cy="14702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Розничная </a:t>
            </a:r>
            <a:r>
              <a:rPr lang="ru-RU" sz="3600" b="1" dirty="0" smtClean="0"/>
              <a:t>торговля </a:t>
            </a:r>
          </a:p>
          <a:p>
            <a:pPr algn="ctr"/>
            <a:r>
              <a:rPr lang="ru-RU" sz="3600" b="1" dirty="0" smtClean="0"/>
              <a:t>14 500 объектов</a:t>
            </a:r>
            <a:endParaRPr lang="ru-RU" sz="3600" b="1" dirty="0"/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5863876" y="1614229"/>
            <a:ext cx="503105" cy="2678866"/>
          </a:xfrm>
          <a:prstGeom prst="upArrow">
            <a:avLst/>
          </a:prstGeom>
          <a:solidFill>
            <a:srgbClr val="FF0000">
              <a:alpha val="7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39456" y="4869160"/>
            <a:ext cx="3528392" cy="15121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Бытовое </a:t>
            </a:r>
            <a:r>
              <a:rPr lang="ru-RU" sz="3600" b="1" dirty="0" smtClean="0"/>
              <a:t>обслуживание </a:t>
            </a:r>
          </a:p>
          <a:p>
            <a:pPr algn="ctr"/>
            <a:r>
              <a:rPr lang="ru-RU" sz="3600" b="1" dirty="0" smtClean="0"/>
              <a:t>4 162 объекта </a:t>
            </a:r>
            <a:endParaRPr lang="ru-RU" sz="3600" b="1" dirty="0"/>
          </a:p>
        </p:txBody>
      </p:sp>
      <p:sp>
        <p:nvSpPr>
          <p:cNvPr id="11" name="Стрелка вверх 10"/>
          <p:cNvSpPr/>
          <p:nvPr/>
        </p:nvSpPr>
        <p:spPr>
          <a:xfrm rot="9288006">
            <a:off x="8089558" y="1460767"/>
            <a:ext cx="530556" cy="1365096"/>
          </a:xfrm>
          <a:prstGeom prst="upArrow">
            <a:avLst/>
          </a:prstGeom>
          <a:solidFill>
            <a:srgbClr val="FF0000">
              <a:alpha val="7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04113" y="2953662"/>
            <a:ext cx="3456383" cy="15554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Общественное </a:t>
            </a:r>
            <a:r>
              <a:rPr lang="ru-RU" sz="3600" b="1" dirty="0" smtClean="0"/>
              <a:t>питание</a:t>
            </a:r>
          </a:p>
          <a:p>
            <a:pPr algn="ctr"/>
            <a:r>
              <a:rPr lang="ru-RU" sz="3600" b="1" dirty="0" smtClean="0"/>
              <a:t>2 019 объектов</a:t>
            </a:r>
            <a:endParaRPr lang="ru-RU" sz="36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1" t="8136" r="19046"/>
          <a:stretch/>
        </p:blipFill>
        <p:spPr>
          <a:xfrm>
            <a:off x="101979" y="3779682"/>
            <a:ext cx="2825669" cy="3174797"/>
          </a:xfrm>
          <a:prstGeom prst="rect">
            <a:avLst/>
          </a:prstGeom>
        </p:spPr>
      </p:pic>
      <p:sp>
        <p:nvSpPr>
          <p:cNvPr id="16" name="Стрелка вверх 15"/>
          <p:cNvSpPr/>
          <p:nvPr/>
        </p:nvSpPr>
        <p:spPr>
          <a:xfrm rot="13073981">
            <a:off x="3774958" y="1397378"/>
            <a:ext cx="461437" cy="807116"/>
          </a:xfrm>
          <a:prstGeom prst="upArrow">
            <a:avLst/>
          </a:prstGeom>
          <a:solidFill>
            <a:srgbClr val="FF0000">
              <a:alpha val="7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61488910"/>
              </p:ext>
            </p:extLst>
          </p:nvPr>
        </p:nvGraphicFramePr>
        <p:xfrm>
          <a:off x="8256240" y="1628800"/>
          <a:ext cx="295232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Итоги развития потребительского рынка </a:t>
            </a:r>
            <a:r>
              <a:rPr lang="ru-RU" sz="4000" b="1" dirty="0" smtClean="0">
                <a:solidFill>
                  <a:schemeClr val="bg1"/>
                </a:solidFill>
              </a:rPr>
              <a:t>                            в 2020 </a:t>
            </a:r>
            <a:r>
              <a:rPr lang="ru-RU" sz="4000" b="1" dirty="0">
                <a:solidFill>
                  <a:schemeClr val="bg1"/>
                </a:solidFill>
              </a:rPr>
              <a:t>году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86493989"/>
              </p:ext>
            </p:extLst>
          </p:nvPr>
        </p:nvGraphicFramePr>
        <p:xfrm>
          <a:off x="4439816" y="1412776"/>
          <a:ext cx="295232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432441104"/>
              </p:ext>
            </p:extLst>
          </p:nvPr>
        </p:nvGraphicFramePr>
        <p:xfrm>
          <a:off x="335360" y="1484784"/>
          <a:ext cx="331236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7368" y="60212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+ 44 </a:t>
            </a:r>
            <a:r>
              <a:rPr lang="ru-RU" sz="2400" b="1" dirty="0" err="1" smtClean="0">
                <a:solidFill>
                  <a:srgbClr val="C00000"/>
                </a:solidFill>
              </a:rPr>
              <a:t>млрд.руб</a:t>
            </a:r>
            <a:r>
              <a:rPr lang="ru-RU" sz="2400" b="1" dirty="0" smtClean="0">
                <a:solidFill>
                  <a:srgbClr val="C00000"/>
                </a:solidFill>
              </a:rPr>
              <a:t>. (   6,5%)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711624" y="6036096"/>
            <a:ext cx="0" cy="43204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31804" y="60212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- 5,3 </a:t>
            </a:r>
            <a:r>
              <a:rPr lang="ru-RU" sz="2400" b="1" dirty="0" err="1" smtClean="0">
                <a:solidFill>
                  <a:srgbClr val="C00000"/>
                </a:solidFill>
              </a:rPr>
              <a:t>млрд.руб</a:t>
            </a:r>
            <a:r>
              <a:rPr lang="ru-RU" sz="2400" b="1" dirty="0" smtClean="0">
                <a:solidFill>
                  <a:srgbClr val="C00000"/>
                </a:solidFill>
              </a:rPr>
              <a:t>. (   29,4%)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672064" y="6036096"/>
            <a:ext cx="0" cy="5040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56240" y="60212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- 0,83 </a:t>
            </a:r>
            <a:r>
              <a:rPr lang="ru-RU" sz="2400" b="1" dirty="0" err="1" smtClean="0">
                <a:solidFill>
                  <a:srgbClr val="C00000"/>
                </a:solidFill>
              </a:rPr>
              <a:t>млрд.руб</a:t>
            </a:r>
            <a:r>
              <a:rPr lang="ru-RU" sz="2400" b="1" dirty="0" smtClean="0">
                <a:solidFill>
                  <a:srgbClr val="C00000"/>
                </a:solidFill>
              </a:rPr>
              <a:t>. (   15,5%)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0776520" y="6036096"/>
            <a:ext cx="0" cy="5040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9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</a:rPr>
              <a:t>Структура оборота розничной торговли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750423"/>
              </p:ext>
            </p:extLst>
          </p:nvPr>
        </p:nvGraphicFramePr>
        <p:xfrm>
          <a:off x="0" y="1988840"/>
          <a:ext cx="12192000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784"/>
                <a:gridCol w="2520280"/>
                <a:gridCol w="2664296"/>
                <a:gridCol w="2855640"/>
              </a:tblGrid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Товары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2018 год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2019 год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2020 год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Продовольственные</a:t>
                      </a:r>
                      <a:endParaRPr lang="ru-RU" sz="3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48 %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47 %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46 %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Непродовольственные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52 %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53 %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54 %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6" y="4572000"/>
            <a:ext cx="4972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Средняя заработная плата по итогам 2020 года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1744" y="1340769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Заработная плата,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70469287"/>
              </p:ext>
            </p:extLst>
          </p:nvPr>
        </p:nvGraphicFramePr>
        <p:xfrm>
          <a:off x="119336" y="1397000"/>
          <a:ext cx="119533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83832" y="472514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(- 4,8%)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5122" y="393305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(- 12,9%)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8048" y="314096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(- 3,5%)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68208" y="234616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(- 2,2%)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045641184"/>
              </p:ext>
            </p:extLst>
          </p:nvPr>
        </p:nvGraphicFramePr>
        <p:xfrm>
          <a:off x="-240704" y="2042395"/>
          <a:ext cx="9505056" cy="4581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Средняя численность работников по итогам 2020 года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9616" y="129736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6600"/>
                </a:solidFill>
              </a:rPr>
              <a:t>Численность работников, тыс. человек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1504" y="274085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(- 11%)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7648" y="2133717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(+ 6,7%)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6049" y="558924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(+ 16,7%)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976207306"/>
              </p:ext>
            </p:extLst>
          </p:nvPr>
        </p:nvGraphicFramePr>
        <p:xfrm>
          <a:off x="59668" y="1910735"/>
          <a:ext cx="11508940" cy="4913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Количество ликвидированных хозяйствующих субъектов по итогам 2020 года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9616" y="129736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Количество ЮЛ и ИП, ед.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5920" y="314096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(95,4% к 2019 году)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15680" y="357301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(96,9% к 2019 году)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39616" y="40050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(101,9% к 2019 году)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5680" y="594928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(101,4% к 2019 году)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40578" y="551723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(87,6% к 2019 году)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56440" y="5347955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(91% к 2019 году)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Доля оборота розничной торговли по типам предприятий в </a:t>
            </a:r>
            <a:r>
              <a:rPr lang="ru-RU" sz="4000" b="1" dirty="0" smtClean="0">
                <a:solidFill>
                  <a:schemeClr val="bg1"/>
                </a:solidFill>
              </a:rPr>
              <a:t>2020 </a:t>
            </a:r>
            <a:r>
              <a:rPr lang="ru-RU" sz="4000" b="1" dirty="0">
                <a:solidFill>
                  <a:schemeClr val="bg1"/>
                </a:solidFill>
              </a:rPr>
              <a:t>году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55532969"/>
              </p:ext>
            </p:extLst>
          </p:nvPr>
        </p:nvGraphicFramePr>
        <p:xfrm>
          <a:off x="119336" y="1412776"/>
          <a:ext cx="119533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7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28176"/>
              </p:ext>
            </p:extLst>
          </p:nvPr>
        </p:nvGraphicFramePr>
        <p:xfrm>
          <a:off x="47328" y="1289660"/>
          <a:ext cx="12072663" cy="53885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84885"/>
                <a:gridCol w="1923006"/>
                <a:gridCol w="1923006"/>
                <a:gridCol w="1682632"/>
                <a:gridCol w="1201879"/>
                <a:gridCol w="1857255"/>
              </a:tblGrid>
              <a:tr h="1131228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НТО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Доля от</a:t>
                      </a:r>
                      <a:r>
                        <a:rPr lang="ru-RU" sz="2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общего количества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</a:txBody>
                  <a:tcPr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 нормативу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>
                    <a:solidFill>
                      <a:schemeClr val="accent1"/>
                    </a:solidFill>
                  </a:tcPr>
                </a:tc>
              </a:tr>
              <a:tr h="792907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НТО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2 953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9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15,7</a:t>
                      </a:r>
                      <a:endParaRPr lang="ru-RU" sz="3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175%</a:t>
                      </a:r>
                      <a:endParaRPr lang="ru-RU" sz="3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63161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НТО продовольственных товаров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2145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72,6%</a:t>
                      </a: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7,6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11,4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150%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1132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НТО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общественное питание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279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9,4%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0,9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1,5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>
                          <a:solidFill>
                            <a:schemeClr val="dk1"/>
                          </a:solidFill>
                        </a:rPr>
                        <a:t>165%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9261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НТО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печатной продукции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263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8,2%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1,4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1,4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100%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3672"/>
            <a:ext cx="9144000" cy="126876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  <a:alpha val="69000"/>
                </a:schemeClr>
              </a:gs>
              <a:gs pos="93000">
                <a:schemeClr val="accent5">
                  <a:lumMod val="75000"/>
                  <a:alpha val="73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Обеспеченность населения НТО </a:t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на 10 тысяч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40712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13784</TotalTime>
  <Words>824</Words>
  <Application>Microsoft Office PowerPoint</Application>
  <PresentationFormat>Произвольный</PresentationFormat>
  <Paragraphs>225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Потребительский рынок</vt:lpstr>
      <vt:lpstr>Презентация PowerPoint</vt:lpstr>
      <vt:lpstr>Презентация PowerPoint</vt:lpstr>
      <vt:lpstr>Средняя заработная плата по итогам 2020 года</vt:lpstr>
      <vt:lpstr>Средняя численность работников по итогам 2020 года</vt:lpstr>
      <vt:lpstr>Количество ликвидированных хозяйствующих субъектов по итогам 2020 года</vt:lpstr>
      <vt:lpstr>Доля оборота розничной торговли по типам предприятий в 2020 году</vt:lpstr>
      <vt:lpstr>Обеспеченность населения НТО  на 10 тысяч человек</vt:lpstr>
      <vt:lpstr>Презентация PowerPoint</vt:lpstr>
      <vt:lpstr>Презентация PowerPoint</vt:lpstr>
      <vt:lpstr>  Организация ярмарок  на территории Ленинградской области  </vt:lpstr>
      <vt:lpstr>Презентация PowerPoint</vt:lpstr>
      <vt:lpstr>  - п. 3.1 ст. 5 Федерального закона от 28 декабря 2009 года №381-ФЗ «Об основах государственного регулирования торговой деятельности в Российской Федерации»;   - распоряжение Правительства  Российской Федерации  от 28 апреля 2018 года № 792-р  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развитию малого, среднего бизнеса и потребительского рынка Ленинградской области</dc:title>
  <dc:creator>user</dc:creator>
  <cp:lastModifiedBy>Андрей Эдуардович Клинков</cp:lastModifiedBy>
  <cp:revision>427</cp:revision>
  <cp:lastPrinted>2021-03-11T08:27:03Z</cp:lastPrinted>
  <dcterms:created xsi:type="dcterms:W3CDTF">2016-04-20T08:51:03Z</dcterms:created>
  <dcterms:modified xsi:type="dcterms:W3CDTF">2021-03-11T10:53:35Z</dcterms:modified>
</cp:coreProperties>
</file>